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chart2.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3" r:id="rId2"/>
  </p:sldIdLst>
  <p:sldSz cx="43891200" cy="32918400"/>
  <p:notesSz cx="6858000" cy="9144000"/>
  <p:defaultTex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2BCE6"/>
    <a:srgbClr val="BC0000"/>
    <a:srgbClr val="2512AE"/>
    <a:srgbClr val="A2C2E6"/>
    <a:srgbClr val="91A6E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9915" autoAdjust="0"/>
    <p:restoredTop sz="96944" autoAdjust="0"/>
  </p:normalViewPr>
  <p:slideViewPr>
    <p:cSldViewPr snapToGrid="0" snapToObjects="1">
      <p:cViewPr varScale="1">
        <p:scale>
          <a:sx n="21" d="100"/>
          <a:sy n="21" d="100"/>
        </p:scale>
        <p:origin x="-2144" y="-176"/>
      </p:cViewPr>
      <p:guideLst>
        <p:guide orient="horz" pos="10368"/>
        <p:guide pos="13824"/>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interSettings" Target="printerSettings/printerSettings1.bin"/><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charts/_rels/chart1.xml.rels><?xml version="1.0" encoding="UTF-8" standalone="yes"?>
<Relationships xmlns="http://schemas.openxmlformats.org/package/2006/relationships"><Relationship Id="rId1" Type="http://schemas.openxmlformats.org/officeDocument/2006/relationships/oleObject" Target="file:///C:\Users\TEMP\Desktop\Gephi_node_stats_all_6_db_MO_02232017.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file:///C:\Users\TEMP\Desktop\Gephi_node_stats_all_6_db_MO_02232017.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22219790323196"/>
          <c:y val="0.0383078199230827"/>
          <c:w val="0.868048594806127"/>
          <c:h val="0.773262149870331"/>
        </c:manualLayout>
      </c:layout>
      <c:barChart>
        <c:barDir val="col"/>
        <c:grouping val="clustered"/>
        <c:varyColors val="0"/>
        <c:ser>
          <c:idx val="0"/>
          <c:order val="0"/>
          <c:tx>
            <c:strRef>
              <c:f>'[Gephi_node_stats_all_6_db_MO_02232017.xlsx]Raw Gephi Outputs all db (2)'!$B$2</c:f>
              <c:strCache>
                <c:ptCount val="1"/>
                <c:pt idx="0">
                  <c:v>db1</c:v>
                </c:pt>
              </c:strCache>
            </c:strRef>
          </c:tx>
          <c:invertIfNegative val="0"/>
          <c:cat>
            <c:strRef>
              <c:f>'[Gephi_node_stats_all_6_db_MO_02232017.xlsx]Raw Gephi Outputs all db (2)'!$A$3:$A$30</c:f>
              <c:strCache>
                <c:ptCount val="28"/>
                <c:pt idx="0">
                  <c:v>ABF1</c:v>
                </c:pt>
                <c:pt idx="1">
                  <c:v>ACE2</c:v>
                </c:pt>
                <c:pt idx="2">
                  <c:v>AFT2</c:v>
                </c:pt>
                <c:pt idx="3">
                  <c:v>ASF1</c:v>
                </c:pt>
                <c:pt idx="4">
                  <c:v>ASH1</c:v>
                </c:pt>
                <c:pt idx="5">
                  <c:v>CIN5</c:v>
                </c:pt>
                <c:pt idx="6">
                  <c:v>CST6</c:v>
                </c:pt>
                <c:pt idx="7">
                  <c:v>CYC8</c:v>
                </c:pt>
                <c:pt idx="8">
                  <c:v>GCN4</c:v>
                </c:pt>
                <c:pt idx="9">
                  <c:v>GCR2</c:v>
                </c:pt>
                <c:pt idx="10">
                  <c:v>GLN3</c:v>
                </c:pt>
                <c:pt idx="11">
                  <c:v>HAP4</c:v>
                </c:pt>
                <c:pt idx="12">
                  <c:v>HMO1</c:v>
                </c:pt>
                <c:pt idx="13">
                  <c:v>HSF1</c:v>
                </c:pt>
                <c:pt idx="14">
                  <c:v>MCM1</c:v>
                </c:pt>
                <c:pt idx="15">
                  <c:v>MGA2</c:v>
                </c:pt>
                <c:pt idx="16">
                  <c:v>MSN2</c:v>
                </c:pt>
                <c:pt idx="17">
                  <c:v>MSN4</c:v>
                </c:pt>
                <c:pt idx="18">
                  <c:v>PDR1</c:v>
                </c:pt>
                <c:pt idx="19">
                  <c:v>RDS3</c:v>
                </c:pt>
                <c:pt idx="20">
                  <c:v>SFP1</c:v>
                </c:pt>
                <c:pt idx="21">
                  <c:v>STB5</c:v>
                </c:pt>
                <c:pt idx="22">
                  <c:v>SWI4</c:v>
                </c:pt>
                <c:pt idx="23">
                  <c:v>SWI5</c:v>
                </c:pt>
                <c:pt idx="24">
                  <c:v>TEC1</c:v>
                </c:pt>
                <c:pt idx="25">
                  <c:v>YHP1</c:v>
                </c:pt>
                <c:pt idx="26">
                  <c:v>YOX1</c:v>
                </c:pt>
                <c:pt idx="27">
                  <c:v>ZAP1</c:v>
                </c:pt>
              </c:strCache>
            </c:strRef>
          </c:cat>
          <c:val>
            <c:numRef>
              <c:f>'[Gephi_node_stats_all_6_db_MO_02232017.xlsx]Raw Gephi Outputs all db (2)'!$B$3:$B$30</c:f>
              <c:numCache>
                <c:formatCode>General</c:formatCode>
                <c:ptCount val="28"/>
                <c:pt idx="0">
                  <c:v>0.0</c:v>
                </c:pt>
                <c:pt idx="1">
                  <c:v>0.0062</c:v>
                </c:pt>
                <c:pt idx="2">
                  <c:v>0.0879</c:v>
                </c:pt>
                <c:pt idx="3">
                  <c:v>0.7013</c:v>
                </c:pt>
                <c:pt idx="4">
                  <c:v>0.1141</c:v>
                </c:pt>
                <c:pt idx="5">
                  <c:v>0.1897</c:v>
                </c:pt>
                <c:pt idx="8">
                  <c:v>1.0</c:v>
                </c:pt>
                <c:pt idx="10">
                  <c:v>0.9542</c:v>
                </c:pt>
                <c:pt idx="11">
                  <c:v>0.4314</c:v>
                </c:pt>
                <c:pt idx="12">
                  <c:v>0.1079</c:v>
                </c:pt>
                <c:pt idx="16">
                  <c:v>0.1018</c:v>
                </c:pt>
                <c:pt idx="20">
                  <c:v>0.249</c:v>
                </c:pt>
                <c:pt idx="22">
                  <c:v>0.0942</c:v>
                </c:pt>
                <c:pt idx="25">
                  <c:v>0.4452</c:v>
                </c:pt>
                <c:pt idx="26">
                  <c:v>0.2766</c:v>
                </c:pt>
                <c:pt idx="27">
                  <c:v>0.0</c:v>
                </c:pt>
              </c:numCache>
            </c:numRef>
          </c:val>
        </c:ser>
        <c:ser>
          <c:idx val="1"/>
          <c:order val="1"/>
          <c:tx>
            <c:strRef>
              <c:f>'[Gephi_node_stats_all_6_db_MO_02232017.xlsx]Raw Gephi Outputs all db (2)'!$C$2</c:f>
              <c:strCache>
                <c:ptCount val="1"/>
                <c:pt idx="0">
                  <c:v>db2</c:v>
                </c:pt>
              </c:strCache>
            </c:strRef>
          </c:tx>
          <c:invertIfNegative val="0"/>
          <c:cat>
            <c:strRef>
              <c:f>'[Gephi_node_stats_all_6_db_MO_02232017.xlsx]Raw Gephi Outputs all db (2)'!$A$3:$A$30</c:f>
              <c:strCache>
                <c:ptCount val="28"/>
                <c:pt idx="0">
                  <c:v>ABF1</c:v>
                </c:pt>
                <c:pt idx="1">
                  <c:v>ACE2</c:v>
                </c:pt>
                <c:pt idx="2">
                  <c:v>AFT2</c:v>
                </c:pt>
                <c:pt idx="3">
                  <c:v>ASF1</c:v>
                </c:pt>
                <c:pt idx="4">
                  <c:v>ASH1</c:v>
                </c:pt>
                <c:pt idx="5">
                  <c:v>CIN5</c:v>
                </c:pt>
                <c:pt idx="6">
                  <c:v>CST6</c:v>
                </c:pt>
                <c:pt idx="7">
                  <c:v>CYC8</c:v>
                </c:pt>
                <c:pt idx="8">
                  <c:v>GCN4</c:v>
                </c:pt>
                <c:pt idx="9">
                  <c:v>GCR2</c:v>
                </c:pt>
                <c:pt idx="10">
                  <c:v>GLN3</c:v>
                </c:pt>
                <c:pt idx="11">
                  <c:v>HAP4</c:v>
                </c:pt>
                <c:pt idx="12">
                  <c:v>HMO1</c:v>
                </c:pt>
                <c:pt idx="13">
                  <c:v>HSF1</c:v>
                </c:pt>
                <c:pt idx="14">
                  <c:v>MCM1</c:v>
                </c:pt>
                <c:pt idx="15">
                  <c:v>MGA2</c:v>
                </c:pt>
                <c:pt idx="16">
                  <c:v>MSN2</c:v>
                </c:pt>
                <c:pt idx="17">
                  <c:v>MSN4</c:v>
                </c:pt>
                <c:pt idx="18">
                  <c:v>PDR1</c:v>
                </c:pt>
                <c:pt idx="19">
                  <c:v>RDS3</c:v>
                </c:pt>
                <c:pt idx="20">
                  <c:v>SFP1</c:v>
                </c:pt>
                <c:pt idx="21">
                  <c:v>STB5</c:v>
                </c:pt>
                <c:pt idx="22">
                  <c:v>SWI4</c:v>
                </c:pt>
                <c:pt idx="23">
                  <c:v>SWI5</c:v>
                </c:pt>
                <c:pt idx="24">
                  <c:v>TEC1</c:v>
                </c:pt>
                <c:pt idx="25">
                  <c:v>YHP1</c:v>
                </c:pt>
                <c:pt idx="26">
                  <c:v>YOX1</c:v>
                </c:pt>
                <c:pt idx="27">
                  <c:v>ZAP1</c:v>
                </c:pt>
              </c:strCache>
            </c:strRef>
          </c:cat>
          <c:val>
            <c:numRef>
              <c:f>'[Gephi_node_stats_all_6_db_MO_02232017.xlsx]Raw Gephi Outputs all db (2)'!$C$3:$C$30</c:f>
              <c:numCache>
                <c:formatCode>General</c:formatCode>
                <c:ptCount val="28"/>
                <c:pt idx="5">
                  <c:v>0.288</c:v>
                </c:pt>
                <c:pt idx="9">
                  <c:v>0.0</c:v>
                </c:pt>
                <c:pt idx="10">
                  <c:v>0.5674</c:v>
                </c:pt>
                <c:pt idx="11">
                  <c:v>1.0</c:v>
                </c:pt>
                <c:pt idx="12">
                  <c:v>0.1316</c:v>
                </c:pt>
                <c:pt idx="15">
                  <c:v>0.4595</c:v>
                </c:pt>
                <c:pt idx="16">
                  <c:v>0.1406</c:v>
                </c:pt>
                <c:pt idx="19">
                  <c:v>0.5674</c:v>
                </c:pt>
                <c:pt idx="20">
                  <c:v>0.7032</c:v>
                </c:pt>
                <c:pt idx="21">
                  <c:v>0.2878</c:v>
                </c:pt>
                <c:pt idx="22">
                  <c:v>0.1564</c:v>
                </c:pt>
                <c:pt idx="23">
                  <c:v>0.6213</c:v>
                </c:pt>
                <c:pt idx="25">
                  <c:v>0.6094</c:v>
                </c:pt>
                <c:pt idx="26">
                  <c:v>0.4532</c:v>
                </c:pt>
              </c:numCache>
            </c:numRef>
          </c:val>
        </c:ser>
        <c:ser>
          <c:idx val="2"/>
          <c:order val="2"/>
          <c:tx>
            <c:strRef>
              <c:f>'[Gephi_node_stats_all_6_db_MO_02232017.xlsx]Raw Gephi Outputs all db (2)'!$D$2</c:f>
              <c:strCache>
                <c:ptCount val="1"/>
                <c:pt idx="0">
                  <c:v>db3</c:v>
                </c:pt>
              </c:strCache>
            </c:strRef>
          </c:tx>
          <c:invertIfNegative val="0"/>
          <c:cat>
            <c:strRef>
              <c:f>'[Gephi_node_stats_all_6_db_MO_02232017.xlsx]Raw Gephi Outputs all db (2)'!$A$3:$A$30</c:f>
              <c:strCache>
                <c:ptCount val="28"/>
                <c:pt idx="0">
                  <c:v>ABF1</c:v>
                </c:pt>
                <c:pt idx="1">
                  <c:v>ACE2</c:v>
                </c:pt>
                <c:pt idx="2">
                  <c:v>AFT2</c:v>
                </c:pt>
                <c:pt idx="3">
                  <c:v>ASF1</c:v>
                </c:pt>
                <c:pt idx="4">
                  <c:v>ASH1</c:v>
                </c:pt>
                <c:pt idx="5">
                  <c:v>CIN5</c:v>
                </c:pt>
                <c:pt idx="6">
                  <c:v>CST6</c:v>
                </c:pt>
                <c:pt idx="7">
                  <c:v>CYC8</c:v>
                </c:pt>
                <c:pt idx="8">
                  <c:v>GCN4</c:v>
                </c:pt>
                <c:pt idx="9">
                  <c:v>GCR2</c:v>
                </c:pt>
                <c:pt idx="10">
                  <c:v>GLN3</c:v>
                </c:pt>
                <c:pt idx="11">
                  <c:v>HAP4</c:v>
                </c:pt>
                <c:pt idx="12">
                  <c:v>HMO1</c:v>
                </c:pt>
                <c:pt idx="13">
                  <c:v>HSF1</c:v>
                </c:pt>
                <c:pt idx="14">
                  <c:v>MCM1</c:v>
                </c:pt>
                <c:pt idx="15">
                  <c:v>MGA2</c:v>
                </c:pt>
                <c:pt idx="16">
                  <c:v>MSN2</c:v>
                </c:pt>
                <c:pt idx="17">
                  <c:v>MSN4</c:v>
                </c:pt>
                <c:pt idx="18">
                  <c:v>PDR1</c:v>
                </c:pt>
                <c:pt idx="19">
                  <c:v>RDS3</c:v>
                </c:pt>
                <c:pt idx="20">
                  <c:v>SFP1</c:v>
                </c:pt>
                <c:pt idx="21">
                  <c:v>STB5</c:v>
                </c:pt>
                <c:pt idx="22">
                  <c:v>SWI4</c:v>
                </c:pt>
                <c:pt idx="23">
                  <c:v>SWI5</c:v>
                </c:pt>
                <c:pt idx="24">
                  <c:v>TEC1</c:v>
                </c:pt>
                <c:pt idx="25">
                  <c:v>YHP1</c:v>
                </c:pt>
                <c:pt idx="26">
                  <c:v>YOX1</c:v>
                </c:pt>
                <c:pt idx="27">
                  <c:v>ZAP1</c:v>
                </c:pt>
              </c:strCache>
            </c:strRef>
          </c:cat>
          <c:val>
            <c:numRef>
              <c:f>'[Gephi_node_stats_all_6_db_MO_02232017.xlsx]Raw Gephi Outputs all db (2)'!$D$3:$D$30</c:f>
              <c:numCache>
                <c:formatCode>General</c:formatCode>
                <c:ptCount val="28"/>
                <c:pt idx="1">
                  <c:v>0.1262</c:v>
                </c:pt>
                <c:pt idx="5">
                  <c:v>0.2582</c:v>
                </c:pt>
                <c:pt idx="9">
                  <c:v>0.0</c:v>
                </c:pt>
                <c:pt idx="10">
                  <c:v>0.6963</c:v>
                </c:pt>
                <c:pt idx="11">
                  <c:v>1.0</c:v>
                </c:pt>
                <c:pt idx="12">
                  <c:v>0.1174</c:v>
                </c:pt>
                <c:pt idx="14">
                  <c:v>0.1174</c:v>
                </c:pt>
                <c:pt idx="15">
                  <c:v>0.154</c:v>
                </c:pt>
                <c:pt idx="16">
                  <c:v>0.1262</c:v>
                </c:pt>
                <c:pt idx="19">
                  <c:v>0.6963</c:v>
                </c:pt>
                <c:pt idx="20">
                  <c:v>0.626</c:v>
                </c:pt>
                <c:pt idx="21">
                  <c:v>0.2566</c:v>
                </c:pt>
                <c:pt idx="22">
                  <c:v>0.2582</c:v>
                </c:pt>
                <c:pt idx="23">
                  <c:v>0.6648</c:v>
                </c:pt>
                <c:pt idx="25">
                  <c:v>0.7714</c:v>
                </c:pt>
                <c:pt idx="26">
                  <c:v>0.6322</c:v>
                </c:pt>
                <c:pt idx="27">
                  <c:v>0.0</c:v>
                </c:pt>
              </c:numCache>
            </c:numRef>
          </c:val>
        </c:ser>
        <c:ser>
          <c:idx val="3"/>
          <c:order val="3"/>
          <c:tx>
            <c:strRef>
              <c:f>'[Gephi_node_stats_all_6_db_MO_02232017.xlsx]Raw Gephi Outputs all db (2)'!$E$2</c:f>
              <c:strCache>
                <c:ptCount val="1"/>
                <c:pt idx="0">
                  <c:v>db4</c:v>
                </c:pt>
              </c:strCache>
            </c:strRef>
          </c:tx>
          <c:invertIfNegative val="0"/>
          <c:cat>
            <c:strRef>
              <c:f>'[Gephi_node_stats_all_6_db_MO_02232017.xlsx]Raw Gephi Outputs all db (2)'!$A$3:$A$30</c:f>
              <c:strCache>
                <c:ptCount val="28"/>
                <c:pt idx="0">
                  <c:v>ABF1</c:v>
                </c:pt>
                <c:pt idx="1">
                  <c:v>ACE2</c:v>
                </c:pt>
                <c:pt idx="2">
                  <c:v>AFT2</c:v>
                </c:pt>
                <c:pt idx="3">
                  <c:v>ASF1</c:v>
                </c:pt>
                <c:pt idx="4">
                  <c:v>ASH1</c:v>
                </c:pt>
                <c:pt idx="5">
                  <c:v>CIN5</c:v>
                </c:pt>
                <c:pt idx="6">
                  <c:v>CST6</c:v>
                </c:pt>
                <c:pt idx="7">
                  <c:v>CYC8</c:v>
                </c:pt>
                <c:pt idx="8">
                  <c:v>GCN4</c:v>
                </c:pt>
                <c:pt idx="9">
                  <c:v>GCR2</c:v>
                </c:pt>
                <c:pt idx="10">
                  <c:v>GLN3</c:v>
                </c:pt>
                <c:pt idx="11">
                  <c:v>HAP4</c:v>
                </c:pt>
                <c:pt idx="12">
                  <c:v>HMO1</c:v>
                </c:pt>
                <c:pt idx="13">
                  <c:v>HSF1</c:v>
                </c:pt>
                <c:pt idx="14">
                  <c:v>MCM1</c:v>
                </c:pt>
                <c:pt idx="15">
                  <c:v>MGA2</c:v>
                </c:pt>
                <c:pt idx="16">
                  <c:v>MSN2</c:v>
                </c:pt>
                <c:pt idx="17">
                  <c:v>MSN4</c:v>
                </c:pt>
                <c:pt idx="18">
                  <c:v>PDR1</c:v>
                </c:pt>
                <c:pt idx="19">
                  <c:v>RDS3</c:v>
                </c:pt>
                <c:pt idx="20">
                  <c:v>SFP1</c:v>
                </c:pt>
                <c:pt idx="21">
                  <c:v>STB5</c:v>
                </c:pt>
                <c:pt idx="22">
                  <c:v>SWI4</c:v>
                </c:pt>
                <c:pt idx="23">
                  <c:v>SWI5</c:v>
                </c:pt>
                <c:pt idx="24">
                  <c:v>TEC1</c:v>
                </c:pt>
                <c:pt idx="25">
                  <c:v>YHP1</c:v>
                </c:pt>
                <c:pt idx="26">
                  <c:v>YOX1</c:v>
                </c:pt>
                <c:pt idx="27">
                  <c:v>ZAP1</c:v>
                </c:pt>
              </c:strCache>
            </c:strRef>
          </c:cat>
          <c:val>
            <c:numRef>
              <c:f>'[Gephi_node_stats_all_6_db_MO_02232017.xlsx]Raw Gephi Outputs all db (2)'!$E$3:$E$30</c:f>
              <c:numCache>
                <c:formatCode>General</c:formatCode>
                <c:ptCount val="28"/>
                <c:pt idx="5">
                  <c:v>0.5929</c:v>
                </c:pt>
                <c:pt idx="7">
                  <c:v>0.6432</c:v>
                </c:pt>
                <c:pt idx="9">
                  <c:v>0.0</c:v>
                </c:pt>
                <c:pt idx="10">
                  <c:v>0.4697</c:v>
                </c:pt>
                <c:pt idx="11">
                  <c:v>1.0</c:v>
                </c:pt>
                <c:pt idx="12">
                  <c:v>0.0308</c:v>
                </c:pt>
                <c:pt idx="16">
                  <c:v>0.3926</c:v>
                </c:pt>
                <c:pt idx="17">
                  <c:v>0.2362</c:v>
                </c:pt>
                <c:pt idx="20">
                  <c:v>0.8612</c:v>
                </c:pt>
                <c:pt idx="22">
                  <c:v>0.2053</c:v>
                </c:pt>
                <c:pt idx="23">
                  <c:v>0.414</c:v>
                </c:pt>
                <c:pt idx="24">
                  <c:v>0.7237</c:v>
                </c:pt>
                <c:pt idx="25">
                  <c:v>0.9692</c:v>
                </c:pt>
                <c:pt idx="26">
                  <c:v>0.3441</c:v>
                </c:pt>
              </c:numCache>
            </c:numRef>
          </c:val>
        </c:ser>
        <c:ser>
          <c:idx val="4"/>
          <c:order val="4"/>
          <c:tx>
            <c:strRef>
              <c:f>'[Gephi_node_stats_all_6_db_MO_02232017.xlsx]Raw Gephi Outputs all db (2)'!$F$2</c:f>
              <c:strCache>
                <c:ptCount val="1"/>
                <c:pt idx="0">
                  <c:v>db5</c:v>
                </c:pt>
              </c:strCache>
            </c:strRef>
          </c:tx>
          <c:invertIfNegative val="0"/>
          <c:cat>
            <c:strRef>
              <c:f>'[Gephi_node_stats_all_6_db_MO_02232017.xlsx]Raw Gephi Outputs all db (2)'!$A$3:$A$30</c:f>
              <c:strCache>
                <c:ptCount val="28"/>
                <c:pt idx="0">
                  <c:v>ABF1</c:v>
                </c:pt>
                <c:pt idx="1">
                  <c:v>ACE2</c:v>
                </c:pt>
                <c:pt idx="2">
                  <c:v>AFT2</c:v>
                </c:pt>
                <c:pt idx="3">
                  <c:v>ASF1</c:v>
                </c:pt>
                <c:pt idx="4">
                  <c:v>ASH1</c:v>
                </c:pt>
                <c:pt idx="5">
                  <c:v>CIN5</c:v>
                </c:pt>
                <c:pt idx="6">
                  <c:v>CST6</c:v>
                </c:pt>
                <c:pt idx="7">
                  <c:v>CYC8</c:v>
                </c:pt>
                <c:pt idx="8">
                  <c:v>GCN4</c:v>
                </c:pt>
                <c:pt idx="9">
                  <c:v>GCR2</c:v>
                </c:pt>
                <c:pt idx="10">
                  <c:v>GLN3</c:v>
                </c:pt>
                <c:pt idx="11">
                  <c:v>HAP4</c:v>
                </c:pt>
                <c:pt idx="12">
                  <c:v>HMO1</c:v>
                </c:pt>
                <c:pt idx="13">
                  <c:v>HSF1</c:v>
                </c:pt>
                <c:pt idx="14">
                  <c:v>MCM1</c:v>
                </c:pt>
                <c:pt idx="15">
                  <c:v>MGA2</c:v>
                </c:pt>
                <c:pt idx="16">
                  <c:v>MSN2</c:v>
                </c:pt>
                <c:pt idx="17">
                  <c:v>MSN4</c:v>
                </c:pt>
                <c:pt idx="18">
                  <c:v>PDR1</c:v>
                </c:pt>
                <c:pt idx="19">
                  <c:v>RDS3</c:v>
                </c:pt>
                <c:pt idx="20">
                  <c:v>SFP1</c:v>
                </c:pt>
                <c:pt idx="21">
                  <c:v>STB5</c:v>
                </c:pt>
                <c:pt idx="22">
                  <c:v>SWI4</c:v>
                </c:pt>
                <c:pt idx="23">
                  <c:v>SWI5</c:v>
                </c:pt>
                <c:pt idx="24">
                  <c:v>TEC1</c:v>
                </c:pt>
                <c:pt idx="25">
                  <c:v>YHP1</c:v>
                </c:pt>
                <c:pt idx="26">
                  <c:v>YOX1</c:v>
                </c:pt>
                <c:pt idx="27">
                  <c:v>ZAP1</c:v>
                </c:pt>
              </c:strCache>
            </c:strRef>
          </c:cat>
          <c:val>
            <c:numRef>
              <c:f>'[Gephi_node_stats_all_6_db_MO_02232017.xlsx]Raw Gephi Outputs all db (2)'!$F$3:$F$30</c:f>
              <c:numCache>
                <c:formatCode>General</c:formatCode>
                <c:ptCount val="28"/>
                <c:pt idx="1">
                  <c:v>0.0084</c:v>
                </c:pt>
                <c:pt idx="4">
                  <c:v>0.5751</c:v>
                </c:pt>
                <c:pt idx="5">
                  <c:v>0.2496</c:v>
                </c:pt>
                <c:pt idx="9">
                  <c:v>0.0</c:v>
                </c:pt>
                <c:pt idx="10">
                  <c:v>0.8377</c:v>
                </c:pt>
                <c:pt idx="11">
                  <c:v>0.8619</c:v>
                </c:pt>
                <c:pt idx="12">
                  <c:v>0.1135</c:v>
                </c:pt>
                <c:pt idx="16">
                  <c:v>0.1219</c:v>
                </c:pt>
                <c:pt idx="20">
                  <c:v>0.6054</c:v>
                </c:pt>
                <c:pt idx="21">
                  <c:v>0.2481</c:v>
                </c:pt>
                <c:pt idx="22">
                  <c:v>0.1361</c:v>
                </c:pt>
                <c:pt idx="23">
                  <c:v>0.5297</c:v>
                </c:pt>
                <c:pt idx="25">
                  <c:v>1.0</c:v>
                </c:pt>
                <c:pt idx="26">
                  <c:v>0.3926</c:v>
                </c:pt>
                <c:pt idx="27">
                  <c:v>0.0</c:v>
                </c:pt>
              </c:numCache>
            </c:numRef>
          </c:val>
        </c:ser>
        <c:ser>
          <c:idx val="5"/>
          <c:order val="5"/>
          <c:tx>
            <c:strRef>
              <c:f>'[Gephi_node_stats_all_6_db_MO_02232017.xlsx]Raw Gephi Outputs all db (2)'!$G$2</c:f>
              <c:strCache>
                <c:ptCount val="1"/>
                <c:pt idx="0">
                  <c:v>db6</c:v>
                </c:pt>
              </c:strCache>
            </c:strRef>
          </c:tx>
          <c:invertIfNegative val="0"/>
          <c:cat>
            <c:strRef>
              <c:f>'[Gephi_node_stats_all_6_db_MO_02232017.xlsx]Raw Gephi Outputs all db (2)'!$A$3:$A$30</c:f>
              <c:strCache>
                <c:ptCount val="28"/>
                <c:pt idx="0">
                  <c:v>ABF1</c:v>
                </c:pt>
                <c:pt idx="1">
                  <c:v>ACE2</c:v>
                </c:pt>
                <c:pt idx="2">
                  <c:v>AFT2</c:v>
                </c:pt>
                <c:pt idx="3">
                  <c:v>ASF1</c:v>
                </c:pt>
                <c:pt idx="4">
                  <c:v>ASH1</c:v>
                </c:pt>
                <c:pt idx="5">
                  <c:v>CIN5</c:v>
                </c:pt>
                <c:pt idx="6">
                  <c:v>CST6</c:v>
                </c:pt>
                <c:pt idx="7">
                  <c:v>CYC8</c:v>
                </c:pt>
                <c:pt idx="8">
                  <c:v>GCN4</c:v>
                </c:pt>
                <c:pt idx="9">
                  <c:v>GCR2</c:v>
                </c:pt>
                <c:pt idx="10">
                  <c:v>GLN3</c:v>
                </c:pt>
                <c:pt idx="11">
                  <c:v>HAP4</c:v>
                </c:pt>
                <c:pt idx="12">
                  <c:v>HMO1</c:v>
                </c:pt>
                <c:pt idx="13">
                  <c:v>HSF1</c:v>
                </c:pt>
                <c:pt idx="14">
                  <c:v>MCM1</c:v>
                </c:pt>
                <c:pt idx="15">
                  <c:v>MGA2</c:v>
                </c:pt>
                <c:pt idx="16">
                  <c:v>MSN2</c:v>
                </c:pt>
                <c:pt idx="17">
                  <c:v>MSN4</c:v>
                </c:pt>
                <c:pt idx="18">
                  <c:v>PDR1</c:v>
                </c:pt>
                <c:pt idx="19">
                  <c:v>RDS3</c:v>
                </c:pt>
                <c:pt idx="20">
                  <c:v>SFP1</c:v>
                </c:pt>
                <c:pt idx="21">
                  <c:v>STB5</c:v>
                </c:pt>
                <c:pt idx="22">
                  <c:v>SWI4</c:v>
                </c:pt>
                <c:pt idx="23">
                  <c:v>SWI5</c:v>
                </c:pt>
                <c:pt idx="24">
                  <c:v>TEC1</c:v>
                </c:pt>
                <c:pt idx="25">
                  <c:v>YHP1</c:v>
                </c:pt>
                <c:pt idx="26">
                  <c:v>YOX1</c:v>
                </c:pt>
                <c:pt idx="27">
                  <c:v>ZAP1</c:v>
                </c:pt>
              </c:strCache>
            </c:strRef>
          </c:cat>
          <c:val>
            <c:numRef>
              <c:f>'[Gephi_node_stats_all_6_db_MO_02232017.xlsx]Raw Gephi Outputs all db (2)'!$G$3:$G$30</c:f>
              <c:numCache>
                <c:formatCode>General</c:formatCode>
                <c:ptCount val="28"/>
                <c:pt idx="0">
                  <c:v>0.0</c:v>
                </c:pt>
                <c:pt idx="1">
                  <c:v>0.1128</c:v>
                </c:pt>
                <c:pt idx="5">
                  <c:v>0.2434</c:v>
                </c:pt>
                <c:pt idx="6">
                  <c:v>0.0065</c:v>
                </c:pt>
                <c:pt idx="8">
                  <c:v>1.0</c:v>
                </c:pt>
                <c:pt idx="9">
                  <c:v>0.0</c:v>
                </c:pt>
                <c:pt idx="10">
                  <c:v>0.6379</c:v>
                </c:pt>
                <c:pt idx="11">
                  <c:v>0.6538</c:v>
                </c:pt>
                <c:pt idx="12">
                  <c:v>0.1282</c:v>
                </c:pt>
                <c:pt idx="13">
                  <c:v>0.1217</c:v>
                </c:pt>
                <c:pt idx="14">
                  <c:v>0.1217</c:v>
                </c:pt>
                <c:pt idx="15">
                  <c:v>0.3755</c:v>
                </c:pt>
                <c:pt idx="16">
                  <c:v>0.1282</c:v>
                </c:pt>
                <c:pt idx="17">
                  <c:v>0.2499</c:v>
                </c:pt>
                <c:pt idx="22">
                  <c:v>0.2346</c:v>
                </c:pt>
                <c:pt idx="27">
                  <c:v>0.0</c:v>
                </c:pt>
              </c:numCache>
            </c:numRef>
          </c:val>
        </c:ser>
        <c:dLbls>
          <c:showLegendKey val="0"/>
          <c:showVal val="0"/>
          <c:showCatName val="0"/>
          <c:showSerName val="0"/>
          <c:showPercent val="0"/>
          <c:showBubbleSize val="0"/>
        </c:dLbls>
        <c:gapWidth val="150"/>
        <c:axId val="-2026821192"/>
        <c:axId val="-2024830440"/>
      </c:barChart>
      <c:catAx>
        <c:axId val="-2026821192"/>
        <c:scaling>
          <c:orientation val="minMax"/>
        </c:scaling>
        <c:delete val="0"/>
        <c:axPos val="b"/>
        <c:majorTickMark val="out"/>
        <c:minorTickMark val="none"/>
        <c:tickLblPos val="nextTo"/>
        <c:txPr>
          <a:bodyPr/>
          <a:lstStyle/>
          <a:p>
            <a:pPr>
              <a:defRPr sz="1200">
                <a:latin typeface="Arial"/>
                <a:cs typeface="Arial"/>
              </a:defRPr>
            </a:pPr>
            <a:endParaRPr lang="en-US"/>
          </a:p>
        </c:txPr>
        <c:crossAx val="-2024830440"/>
        <c:crosses val="autoZero"/>
        <c:auto val="1"/>
        <c:lblAlgn val="ctr"/>
        <c:lblOffset val="100"/>
        <c:noMultiLvlLbl val="0"/>
      </c:catAx>
      <c:valAx>
        <c:axId val="-2024830440"/>
        <c:scaling>
          <c:orientation val="minMax"/>
        </c:scaling>
        <c:delete val="0"/>
        <c:axPos val="l"/>
        <c:majorGridlines/>
        <c:numFmt formatCode="General" sourceLinked="1"/>
        <c:majorTickMark val="out"/>
        <c:minorTickMark val="none"/>
        <c:tickLblPos val="nextTo"/>
        <c:txPr>
          <a:bodyPr/>
          <a:lstStyle/>
          <a:p>
            <a:pPr>
              <a:defRPr sz="1200">
                <a:latin typeface="Arial"/>
                <a:cs typeface="Arial"/>
              </a:defRPr>
            </a:pPr>
            <a:endParaRPr lang="en-US"/>
          </a:p>
        </c:txPr>
        <c:crossAx val="-2026821192"/>
        <c:crosses val="autoZero"/>
        <c:crossBetween val="between"/>
      </c:valAx>
    </c:plotArea>
    <c:legend>
      <c:legendPos val="r"/>
      <c:layout>
        <c:manualLayout>
          <c:xMode val="edge"/>
          <c:yMode val="edge"/>
          <c:x val="0.0131977084007858"/>
          <c:y val="0.271528219160374"/>
          <c:w val="0.0556229336067162"/>
          <c:h val="0.436421515291887"/>
        </c:manualLayout>
      </c:layout>
      <c:overlay val="0"/>
      <c:txPr>
        <a:bodyPr/>
        <a:lstStyle/>
        <a:p>
          <a:pPr>
            <a:defRPr sz="1200">
              <a:latin typeface="Arial"/>
              <a:cs typeface="Arial"/>
            </a:defRPr>
          </a:pPr>
          <a:endParaRPr lang="en-US"/>
        </a:p>
      </c:txPr>
    </c:legend>
    <c:plotVisOnly val="1"/>
    <c:dispBlanksAs val="gap"/>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'[Gephi_node_stats_all_6_db_MO_02232017.xlsx]Raw Gephi Outputs all db (2)'!$B$2</c:f>
              <c:strCache>
                <c:ptCount val="1"/>
                <c:pt idx="0">
                  <c:v>db1</c:v>
                </c:pt>
              </c:strCache>
            </c:strRef>
          </c:tx>
          <c:invertIfNegative val="0"/>
          <c:cat>
            <c:strRef>
              <c:f>'[Gephi_node_stats_all_6_db_MO_02232017.xlsx]Raw Gephi Outputs all db (2)'!$A$3:$A$30</c:f>
              <c:strCache>
                <c:ptCount val="28"/>
                <c:pt idx="0">
                  <c:v>ABF1</c:v>
                </c:pt>
                <c:pt idx="1">
                  <c:v>ACE2</c:v>
                </c:pt>
                <c:pt idx="2">
                  <c:v>AFT2</c:v>
                </c:pt>
                <c:pt idx="3">
                  <c:v>ASF1</c:v>
                </c:pt>
                <c:pt idx="4">
                  <c:v>ASH1</c:v>
                </c:pt>
                <c:pt idx="5">
                  <c:v>CIN5</c:v>
                </c:pt>
                <c:pt idx="6">
                  <c:v>CST6</c:v>
                </c:pt>
                <c:pt idx="7">
                  <c:v>CYC8</c:v>
                </c:pt>
                <c:pt idx="8">
                  <c:v>GCN4</c:v>
                </c:pt>
                <c:pt idx="9">
                  <c:v>GCR2</c:v>
                </c:pt>
                <c:pt idx="10">
                  <c:v>GLN3</c:v>
                </c:pt>
                <c:pt idx="11">
                  <c:v>HAP4</c:v>
                </c:pt>
                <c:pt idx="12">
                  <c:v>HMO1</c:v>
                </c:pt>
                <c:pt idx="13">
                  <c:v>HSF1</c:v>
                </c:pt>
                <c:pt idx="14">
                  <c:v>MCM1</c:v>
                </c:pt>
                <c:pt idx="15">
                  <c:v>MGA2</c:v>
                </c:pt>
                <c:pt idx="16">
                  <c:v>MSN2</c:v>
                </c:pt>
                <c:pt idx="17">
                  <c:v>MSN4</c:v>
                </c:pt>
                <c:pt idx="18">
                  <c:v>PDR1</c:v>
                </c:pt>
                <c:pt idx="19">
                  <c:v>RDS3</c:v>
                </c:pt>
                <c:pt idx="20">
                  <c:v>SFP1</c:v>
                </c:pt>
                <c:pt idx="21">
                  <c:v>STB5</c:v>
                </c:pt>
                <c:pt idx="22">
                  <c:v>SWI4</c:v>
                </c:pt>
                <c:pt idx="23">
                  <c:v>SWI5</c:v>
                </c:pt>
                <c:pt idx="24">
                  <c:v>TEC1</c:v>
                </c:pt>
                <c:pt idx="25">
                  <c:v>YHP1</c:v>
                </c:pt>
                <c:pt idx="26">
                  <c:v>YOX1</c:v>
                </c:pt>
                <c:pt idx="27">
                  <c:v>ZAP1</c:v>
                </c:pt>
              </c:strCache>
            </c:strRef>
          </c:cat>
          <c:val>
            <c:numRef>
              <c:f>'[Gephi_node_stats_all_6_db_MO_02232017.xlsx]Raw Gephi Outputs all db (2)'!$B$3:$B$30</c:f>
              <c:numCache>
                <c:formatCode>General</c:formatCode>
                <c:ptCount val="28"/>
                <c:pt idx="0">
                  <c:v>5.0</c:v>
                </c:pt>
                <c:pt idx="1">
                  <c:v>1.0</c:v>
                </c:pt>
                <c:pt idx="2">
                  <c:v>0.0</c:v>
                </c:pt>
                <c:pt idx="3">
                  <c:v>0.0</c:v>
                </c:pt>
                <c:pt idx="4">
                  <c:v>1.0</c:v>
                </c:pt>
                <c:pt idx="5">
                  <c:v>4.0</c:v>
                </c:pt>
                <c:pt idx="8">
                  <c:v>1.0</c:v>
                </c:pt>
                <c:pt idx="10">
                  <c:v>1.0</c:v>
                </c:pt>
                <c:pt idx="11">
                  <c:v>1.0</c:v>
                </c:pt>
                <c:pt idx="12">
                  <c:v>7.0</c:v>
                </c:pt>
                <c:pt idx="16">
                  <c:v>9.0</c:v>
                </c:pt>
                <c:pt idx="20">
                  <c:v>0.0</c:v>
                </c:pt>
                <c:pt idx="22">
                  <c:v>3.0</c:v>
                </c:pt>
                <c:pt idx="25">
                  <c:v>2.0</c:v>
                </c:pt>
                <c:pt idx="26">
                  <c:v>0.0</c:v>
                </c:pt>
                <c:pt idx="27">
                  <c:v>1.0</c:v>
                </c:pt>
              </c:numCache>
            </c:numRef>
          </c:val>
        </c:ser>
        <c:ser>
          <c:idx val="1"/>
          <c:order val="1"/>
          <c:tx>
            <c:strRef>
              <c:f>'[Gephi_node_stats_all_6_db_MO_02232017.xlsx]Raw Gephi Outputs all db (2)'!$C$2</c:f>
              <c:strCache>
                <c:ptCount val="1"/>
                <c:pt idx="0">
                  <c:v>db2</c:v>
                </c:pt>
              </c:strCache>
            </c:strRef>
          </c:tx>
          <c:invertIfNegative val="0"/>
          <c:cat>
            <c:strRef>
              <c:f>'[Gephi_node_stats_all_6_db_MO_02232017.xlsx]Raw Gephi Outputs all db (2)'!$A$3:$A$30</c:f>
              <c:strCache>
                <c:ptCount val="28"/>
                <c:pt idx="0">
                  <c:v>ABF1</c:v>
                </c:pt>
                <c:pt idx="1">
                  <c:v>ACE2</c:v>
                </c:pt>
                <c:pt idx="2">
                  <c:v>AFT2</c:v>
                </c:pt>
                <c:pt idx="3">
                  <c:v>ASF1</c:v>
                </c:pt>
                <c:pt idx="4">
                  <c:v>ASH1</c:v>
                </c:pt>
                <c:pt idx="5">
                  <c:v>CIN5</c:v>
                </c:pt>
                <c:pt idx="6">
                  <c:v>CST6</c:v>
                </c:pt>
                <c:pt idx="7">
                  <c:v>CYC8</c:v>
                </c:pt>
                <c:pt idx="8">
                  <c:v>GCN4</c:v>
                </c:pt>
                <c:pt idx="9">
                  <c:v>GCR2</c:v>
                </c:pt>
                <c:pt idx="10">
                  <c:v>GLN3</c:v>
                </c:pt>
                <c:pt idx="11">
                  <c:v>HAP4</c:v>
                </c:pt>
                <c:pt idx="12">
                  <c:v>HMO1</c:v>
                </c:pt>
                <c:pt idx="13">
                  <c:v>HSF1</c:v>
                </c:pt>
                <c:pt idx="14">
                  <c:v>MCM1</c:v>
                </c:pt>
                <c:pt idx="15">
                  <c:v>MGA2</c:v>
                </c:pt>
                <c:pt idx="16">
                  <c:v>MSN2</c:v>
                </c:pt>
                <c:pt idx="17">
                  <c:v>MSN4</c:v>
                </c:pt>
                <c:pt idx="18">
                  <c:v>PDR1</c:v>
                </c:pt>
                <c:pt idx="19">
                  <c:v>RDS3</c:v>
                </c:pt>
                <c:pt idx="20">
                  <c:v>SFP1</c:v>
                </c:pt>
                <c:pt idx="21">
                  <c:v>STB5</c:v>
                </c:pt>
                <c:pt idx="22">
                  <c:v>SWI4</c:v>
                </c:pt>
                <c:pt idx="23">
                  <c:v>SWI5</c:v>
                </c:pt>
                <c:pt idx="24">
                  <c:v>TEC1</c:v>
                </c:pt>
                <c:pt idx="25">
                  <c:v>YHP1</c:v>
                </c:pt>
                <c:pt idx="26">
                  <c:v>YOX1</c:v>
                </c:pt>
                <c:pt idx="27">
                  <c:v>ZAP1</c:v>
                </c:pt>
              </c:strCache>
            </c:strRef>
          </c:cat>
          <c:val>
            <c:numRef>
              <c:f>'[Gephi_node_stats_all_6_db_MO_02232017.xlsx]Raw Gephi Outputs all db (2)'!$C$3:$C$30</c:f>
              <c:numCache>
                <c:formatCode>General</c:formatCode>
                <c:ptCount val="28"/>
                <c:pt idx="5">
                  <c:v>4.0</c:v>
                </c:pt>
                <c:pt idx="9">
                  <c:v>1.0</c:v>
                </c:pt>
                <c:pt idx="10">
                  <c:v>1.0</c:v>
                </c:pt>
                <c:pt idx="11">
                  <c:v>0.0</c:v>
                </c:pt>
                <c:pt idx="12">
                  <c:v>5.0</c:v>
                </c:pt>
                <c:pt idx="15">
                  <c:v>0.0</c:v>
                </c:pt>
                <c:pt idx="16">
                  <c:v>6.0</c:v>
                </c:pt>
                <c:pt idx="19">
                  <c:v>0.0</c:v>
                </c:pt>
                <c:pt idx="20">
                  <c:v>1.0</c:v>
                </c:pt>
                <c:pt idx="21">
                  <c:v>2.0</c:v>
                </c:pt>
                <c:pt idx="22">
                  <c:v>3.0</c:v>
                </c:pt>
                <c:pt idx="23">
                  <c:v>0.0</c:v>
                </c:pt>
                <c:pt idx="25">
                  <c:v>2.0</c:v>
                </c:pt>
                <c:pt idx="26">
                  <c:v>0.0</c:v>
                </c:pt>
              </c:numCache>
            </c:numRef>
          </c:val>
        </c:ser>
        <c:ser>
          <c:idx val="2"/>
          <c:order val="2"/>
          <c:tx>
            <c:strRef>
              <c:f>'[Gephi_node_stats_all_6_db_MO_02232017.xlsx]Raw Gephi Outputs all db (2)'!$D$2</c:f>
              <c:strCache>
                <c:ptCount val="1"/>
                <c:pt idx="0">
                  <c:v>db3</c:v>
                </c:pt>
              </c:strCache>
            </c:strRef>
          </c:tx>
          <c:invertIfNegative val="0"/>
          <c:cat>
            <c:strRef>
              <c:f>'[Gephi_node_stats_all_6_db_MO_02232017.xlsx]Raw Gephi Outputs all db (2)'!$A$3:$A$30</c:f>
              <c:strCache>
                <c:ptCount val="28"/>
                <c:pt idx="0">
                  <c:v>ABF1</c:v>
                </c:pt>
                <c:pt idx="1">
                  <c:v>ACE2</c:v>
                </c:pt>
                <c:pt idx="2">
                  <c:v>AFT2</c:v>
                </c:pt>
                <c:pt idx="3">
                  <c:v>ASF1</c:v>
                </c:pt>
                <c:pt idx="4">
                  <c:v>ASH1</c:v>
                </c:pt>
                <c:pt idx="5">
                  <c:v>CIN5</c:v>
                </c:pt>
                <c:pt idx="6">
                  <c:v>CST6</c:v>
                </c:pt>
                <c:pt idx="7">
                  <c:v>CYC8</c:v>
                </c:pt>
                <c:pt idx="8">
                  <c:v>GCN4</c:v>
                </c:pt>
                <c:pt idx="9">
                  <c:v>GCR2</c:v>
                </c:pt>
                <c:pt idx="10">
                  <c:v>GLN3</c:v>
                </c:pt>
                <c:pt idx="11">
                  <c:v>HAP4</c:v>
                </c:pt>
                <c:pt idx="12">
                  <c:v>HMO1</c:v>
                </c:pt>
                <c:pt idx="13">
                  <c:v>HSF1</c:v>
                </c:pt>
                <c:pt idx="14">
                  <c:v>MCM1</c:v>
                </c:pt>
                <c:pt idx="15">
                  <c:v>MGA2</c:v>
                </c:pt>
                <c:pt idx="16">
                  <c:v>MSN2</c:v>
                </c:pt>
                <c:pt idx="17">
                  <c:v>MSN4</c:v>
                </c:pt>
                <c:pt idx="18">
                  <c:v>PDR1</c:v>
                </c:pt>
                <c:pt idx="19">
                  <c:v>RDS3</c:v>
                </c:pt>
                <c:pt idx="20">
                  <c:v>SFP1</c:v>
                </c:pt>
                <c:pt idx="21">
                  <c:v>STB5</c:v>
                </c:pt>
                <c:pt idx="22">
                  <c:v>SWI4</c:v>
                </c:pt>
                <c:pt idx="23">
                  <c:v>SWI5</c:v>
                </c:pt>
                <c:pt idx="24">
                  <c:v>TEC1</c:v>
                </c:pt>
                <c:pt idx="25">
                  <c:v>YHP1</c:v>
                </c:pt>
                <c:pt idx="26">
                  <c:v>YOX1</c:v>
                </c:pt>
                <c:pt idx="27">
                  <c:v>ZAP1</c:v>
                </c:pt>
              </c:strCache>
            </c:strRef>
          </c:cat>
          <c:val>
            <c:numRef>
              <c:f>'[Gephi_node_stats_all_6_db_MO_02232017.xlsx]Raw Gephi Outputs all db (2)'!$D$3:$D$30</c:f>
              <c:numCache>
                <c:formatCode>General</c:formatCode>
                <c:ptCount val="28"/>
                <c:pt idx="1">
                  <c:v>0.0</c:v>
                </c:pt>
                <c:pt idx="5">
                  <c:v>4.0</c:v>
                </c:pt>
                <c:pt idx="9">
                  <c:v>1.0</c:v>
                </c:pt>
                <c:pt idx="10">
                  <c:v>1.0</c:v>
                </c:pt>
                <c:pt idx="11">
                  <c:v>0.0</c:v>
                </c:pt>
                <c:pt idx="12">
                  <c:v>6.0</c:v>
                </c:pt>
                <c:pt idx="14">
                  <c:v>5.0</c:v>
                </c:pt>
                <c:pt idx="15">
                  <c:v>0.0</c:v>
                </c:pt>
                <c:pt idx="16">
                  <c:v>6.0</c:v>
                </c:pt>
                <c:pt idx="19">
                  <c:v>0.0</c:v>
                </c:pt>
                <c:pt idx="20">
                  <c:v>1.0</c:v>
                </c:pt>
                <c:pt idx="21">
                  <c:v>2.0</c:v>
                </c:pt>
                <c:pt idx="22">
                  <c:v>3.0</c:v>
                </c:pt>
                <c:pt idx="23">
                  <c:v>0.0</c:v>
                </c:pt>
                <c:pt idx="25">
                  <c:v>2.0</c:v>
                </c:pt>
                <c:pt idx="26">
                  <c:v>0.0</c:v>
                </c:pt>
                <c:pt idx="27">
                  <c:v>1.0</c:v>
                </c:pt>
              </c:numCache>
            </c:numRef>
          </c:val>
        </c:ser>
        <c:ser>
          <c:idx val="3"/>
          <c:order val="3"/>
          <c:tx>
            <c:strRef>
              <c:f>'[Gephi_node_stats_all_6_db_MO_02232017.xlsx]Raw Gephi Outputs all db (2)'!$E$2</c:f>
              <c:strCache>
                <c:ptCount val="1"/>
                <c:pt idx="0">
                  <c:v>db4</c:v>
                </c:pt>
              </c:strCache>
            </c:strRef>
          </c:tx>
          <c:invertIfNegative val="0"/>
          <c:cat>
            <c:strRef>
              <c:f>'[Gephi_node_stats_all_6_db_MO_02232017.xlsx]Raw Gephi Outputs all db (2)'!$A$3:$A$30</c:f>
              <c:strCache>
                <c:ptCount val="28"/>
                <c:pt idx="0">
                  <c:v>ABF1</c:v>
                </c:pt>
                <c:pt idx="1">
                  <c:v>ACE2</c:v>
                </c:pt>
                <c:pt idx="2">
                  <c:v>AFT2</c:v>
                </c:pt>
                <c:pt idx="3">
                  <c:v>ASF1</c:v>
                </c:pt>
                <c:pt idx="4">
                  <c:v>ASH1</c:v>
                </c:pt>
                <c:pt idx="5">
                  <c:v>CIN5</c:v>
                </c:pt>
                <c:pt idx="6">
                  <c:v>CST6</c:v>
                </c:pt>
                <c:pt idx="7">
                  <c:v>CYC8</c:v>
                </c:pt>
                <c:pt idx="8">
                  <c:v>GCN4</c:v>
                </c:pt>
                <c:pt idx="9">
                  <c:v>GCR2</c:v>
                </c:pt>
                <c:pt idx="10">
                  <c:v>GLN3</c:v>
                </c:pt>
                <c:pt idx="11">
                  <c:v>HAP4</c:v>
                </c:pt>
                <c:pt idx="12">
                  <c:v>HMO1</c:v>
                </c:pt>
                <c:pt idx="13">
                  <c:v>HSF1</c:v>
                </c:pt>
                <c:pt idx="14">
                  <c:v>MCM1</c:v>
                </c:pt>
                <c:pt idx="15">
                  <c:v>MGA2</c:v>
                </c:pt>
                <c:pt idx="16">
                  <c:v>MSN2</c:v>
                </c:pt>
                <c:pt idx="17">
                  <c:v>MSN4</c:v>
                </c:pt>
                <c:pt idx="18">
                  <c:v>PDR1</c:v>
                </c:pt>
                <c:pt idx="19">
                  <c:v>RDS3</c:v>
                </c:pt>
                <c:pt idx="20">
                  <c:v>SFP1</c:v>
                </c:pt>
                <c:pt idx="21">
                  <c:v>STB5</c:v>
                </c:pt>
                <c:pt idx="22">
                  <c:v>SWI4</c:v>
                </c:pt>
                <c:pt idx="23">
                  <c:v>SWI5</c:v>
                </c:pt>
                <c:pt idx="24">
                  <c:v>TEC1</c:v>
                </c:pt>
                <c:pt idx="25">
                  <c:v>YHP1</c:v>
                </c:pt>
                <c:pt idx="26">
                  <c:v>YOX1</c:v>
                </c:pt>
                <c:pt idx="27">
                  <c:v>ZAP1</c:v>
                </c:pt>
              </c:strCache>
            </c:strRef>
          </c:cat>
          <c:val>
            <c:numRef>
              <c:f>'[Gephi_node_stats_all_6_db_MO_02232017.xlsx]Raw Gephi Outputs all db (2)'!$E$3:$E$30</c:f>
              <c:numCache>
                <c:formatCode>General</c:formatCode>
                <c:ptCount val="28"/>
                <c:pt idx="5">
                  <c:v>5.0</c:v>
                </c:pt>
                <c:pt idx="7">
                  <c:v>0.0</c:v>
                </c:pt>
                <c:pt idx="9">
                  <c:v>1.0</c:v>
                </c:pt>
                <c:pt idx="10">
                  <c:v>0.0</c:v>
                </c:pt>
                <c:pt idx="11">
                  <c:v>0.0</c:v>
                </c:pt>
                <c:pt idx="12">
                  <c:v>8.0</c:v>
                </c:pt>
                <c:pt idx="16">
                  <c:v>9.0</c:v>
                </c:pt>
                <c:pt idx="17">
                  <c:v>0.0</c:v>
                </c:pt>
                <c:pt idx="20">
                  <c:v>1.0</c:v>
                </c:pt>
                <c:pt idx="22">
                  <c:v>4.0</c:v>
                </c:pt>
                <c:pt idx="23">
                  <c:v>1.0</c:v>
                </c:pt>
                <c:pt idx="24">
                  <c:v>5.0</c:v>
                </c:pt>
                <c:pt idx="25">
                  <c:v>1.0</c:v>
                </c:pt>
                <c:pt idx="26">
                  <c:v>0.0</c:v>
                </c:pt>
              </c:numCache>
            </c:numRef>
          </c:val>
        </c:ser>
        <c:ser>
          <c:idx val="4"/>
          <c:order val="4"/>
          <c:tx>
            <c:strRef>
              <c:f>'[Gephi_node_stats_all_6_db_MO_02232017.xlsx]Raw Gephi Outputs all db (2)'!$F$2</c:f>
              <c:strCache>
                <c:ptCount val="1"/>
                <c:pt idx="0">
                  <c:v>db5</c:v>
                </c:pt>
              </c:strCache>
            </c:strRef>
          </c:tx>
          <c:invertIfNegative val="0"/>
          <c:cat>
            <c:strRef>
              <c:f>'[Gephi_node_stats_all_6_db_MO_02232017.xlsx]Raw Gephi Outputs all db (2)'!$A$3:$A$30</c:f>
              <c:strCache>
                <c:ptCount val="28"/>
                <c:pt idx="0">
                  <c:v>ABF1</c:v>
                </c:pt>
                <c:pt idx="1">
                  <c:v>ACE2</c:v>
                </c:pt>
                <c:pt idx="2">
                  <c:v>AFT2</c:v>
                </c:pt>
                <c:pt idx="3">
                  <c:v>ASF1</c:v>
                </c:pt>
                <c:pt idx="4">
                  <c:v>ASH1</c:v>
                </c:pt>
                <c:pt idx="5">
                  <c:v>CIN5</c:v>
                </c:pt>
                <c:pt idx="6">
                  <c:v>CST6</c:v>
                </c:pt>
                <c:pt idx="7">
                  <c:v>CYC8</c:v>
                </c:pt>
                <c:pt idx="8">
                  <c:v>GCN4</c:v>
                </c:pt>
                <c:pt idx="9">
                  <c:v>GCR2</c:v>
                </c:pt>
                <c:pt idx="10">
                  <c:v>GLN3</c:v>
                </c:pt>
                <c:pt idx="11">
                  <c:v>HAP4</c:v>
                </c:pt>
                <c:pt idx="12">
                  <c:v>HMO1</c:v>
                </c:pt>
                <c:pt idx="13">
                  <c:v>HSF1</c:v>
                </c:pt>
                <c:pt idx="14">
                  <c:v>MCM1</c:v>
                </c:pt>
                <c:pt idx="15">
                  <c:v>MGA2</c:v>
                </c:pt>
                <c:pt idx="16">
                  <c:v>MSN2</c:v>
                </c:pt>
                <c:pt idx="17">
                  <c:v>MSN4</c:v>
                </c:pt>
                <c:pt idx="18">
                  <c:v>PDR1</c:v>
                </c:pt>
                <c:pt idx="19">
                  <c:v>RDS3</c:v>
                </c:pt>
                <c:pt idx="20">
                  <c:v>SFP1</c:v>
                </c:pt>
                <c:pt idx="21">
                  <c:v>STB5</c:v>
                </c:pt>
                <c:pt idx="22">
                  <c:v>SWI4</c:v>
                </c:pt>
                <c:pt idx="23">
                  <c:v>SWI5</c:v>
                </c:pt>
                <c:pt idx="24">
                  <c:v>TEC1</c:v>
                </c:pt>
                <c:pt idx="25">
                  <c:v>YHP1</c:v>
                </c:pt>
                <c:pt idx="26">
                  <c:v>YOX1</c:v>
                </c:pt>
                <c:pt idx="27">
                  <c:v>ZAP1</c:v>
                </c:pt>
              </c:strCache>
            </c:strRef>
          </c:cat>
          <c:val>
            <c:numRef>
              <c:f>'[Gephi_node_stats_all_6_db_MO_02232017.xlsx]Raw Gephi Outputs all db (2)'!$F$3:$F$30</c:f>
              <c:numCache>
                <c:formatCode>General</c:formatCode>
                <c:ptCount val="28"/>
                <c:pt idx="1">
                  <c:v>1.0</c:v>
                </c:pt>
                <c:pt idx="4">
                  <c:v>1.0</c:v>
                </c:pt>
                <c:pt idx="5">
                  <c:v>4.0</c:v>
                </c:pt>
                <c:pt idx="9">
                  <c:v>1.0</c:v>
                </c:pt>
                <c:pt idx="10">
                  <c:v>0.0</c:v>
                </c:pt>
                <c:pt idx="11">
                  <c:v>0.0</c:v>
                </c:pt>
                <c:pt idx="12">
                  <c:v>5.0</c:v>
                </c:pt>
                <c:pt idx="16">
                  <c:v>7.0</c:v>
                </c:pt>
                <c:pt idx="20">
                  <c:v>1.0</c:v>
                </c:pt>
                <c:pt idx="21">
                  <c:v>2.0</c:v>
                </c:pt>
                <c:pt idx="22">
                  <c:v>3.0</c:v>
                </c:pt>
                <c:pt idx="23">
                  <c:v>1.0</c:v>
                </c:pt>
                <c:pt idx="25">
                  <c:v>1.0</c:v>
                </c:pt>
                <c:pt idx="26">
                  <c:v>0.0</c:v>
                </c:pt>
                <c:pt idx="27">
                  <c:v>1.0</c:v>
                </c:pt>
              </c:numCache>
            </c:numRef>
          </c:val>
        </c:ser>
        <c:ser>
          <c:idx val="5"/>
          <c:order val="5"/>
          <c:tx>
            <c:strRef>
              <c:f>'[Gephi_node_stats_all_6_db_MO_02232017.xlsx]Raw Gephi Outputs all db (2)'!$G$2</c:f>
              <c:strCache>
                <c:ptCount val="1"/>
                <c:pt idx="0">
                  <c:v>db6</c:v>
                </c:pt>
              </c:strCache>
            </c:strRef>
          </c:tx>
          <c:invertIfNegative val="0"/>
          <c:cat>
            <c:strRef>
              <c:f>'[Gephi_node_stats_all_6_db_MO_02232017.xlsx]Raw Gephi Outputs all db (2)'!$A$3:$A$30</c:f>
              <c:strCache>
                <c:ptCount val="28"/>
                <c:pt idx="0">
                  <c:v>ABF1</c:v>
                </c:pt>
                <c:pt idx="1">
                  <c:v>ACE2</c:v>
                </c:pt>
                <c:pt idx="2">
                  <c:v>AFT2</c:v>
                </c:pt>
                <c:pt idx="3">
                  <c:v>ASF1</c:v>
                </c:pt>
                <c:pt idx="4">
                  <c:v>ASH1</c:v>
                </c:pt>
                <c:pt idx="5">
                  <c:v>CIN5</c:v>
                </c:pt>
                <c:pt idx="6">
                  <c:v>CST6</c:v>
                </c:pt>
                <c:pt idx="7">
                  <c:v>CYC8</c:v>
                </c:pt>
                <c:pt idx="8">
                  <c:v>GCN4</c:v>
                </c:pt>
                <c:pt idx="9">
                  <c:v>GCR2</c:v>
                </c:pt>
                <c:pt idx="10">
                  <c:v>GLN3</c:v>
                </c:pt>
                <c:pt idx="11">
                  <c:v>HAP4</c:v>
                </c:pt>
                <c:pt idx="12">
                  <c:v>HMO1</c:v>
                </c:pt>
                <c:pt idx="13">
                  <c:v>HSF1</c:v>
                </c:pt>
                <c:pt idx="14">
                  <c:v>MCM1</c:v>
                </c:pt>
                <c:pt idx="15">
                  <c:v>MGA2</c:v>
                </c:pt>
                <c:pt idx="16">
                  <c:v>MSN2</c:v>
                </c:pt>
                <c:pt idx="17">
                  <c:v>MSN4</c:v>
                </c:pt>
                <c:pt idx="18">
                  <c:v>PDR1</c:v>
                </c:pt>
                <c:pt idx="19">
                  <c:v>RDS3</c:v>
                </c:pt>
                <c:pt idx="20">
                  <c:v>SFP1</c:v>
                </c:pt>
                <c:pt idx="21">
                  <c:v>STB5</c:v>
                </c:pt>
                <c:pt idx="22">
                  <c:v>SWI4</c:v>
                </c:pt>
                <c:pt idx="23">
                  <c:v>SWI5</c:v>
                </c:pt>
                <c:pt idx="24">
                  <c:v>TEC1</c:v>
                </c:pt>
                <c:pt idx="25">
                  <c:v>YHP1</c:v>
                </c:pt>
                <c:pt idx="26">
                  <c:v>YOX1</c:v>
                </c:pt>
                <c:pt idx="27">
                  <c:v>ZAP1</c:v>
                </c:pt>
              </c:strCache>
            </c:strRef>
          </c:cat>
          <c:val>
            <c:numRef>
              <c:f>'[Gephi_node_stats_all_6_db_MO_02232017.xlsx]Raw Gephi Outputs all db (2)'!$G$3:$G$30</c:f>
              <c:numCache>
                <c:formatCode>General</c:formatCode>
                <c:ptCount val="28"/>
                <c:pt idx="0">
                  <c:v>5.0</c:v>
                </c:pt>
                <c:pt idx="1">
                  <c:v>0.0</c:v>
                </c:pt>
                <c:pt idx="5">
                  <c:v>1.0</c:v>
                </c:pt>
                <c:pt idx="6">
                  <c:v>0.0</c:v>
                </c:pt>
                <c:pt idx="8">
                  <c:v>1.0</c:v>
                </c:pt>
                <c:pt idx="9">
                  <c:v>1.0</c:v>
                </c:pt>
                <c:pt idx="10">
                  <c:v>2.0</c:v>
                </c:pt>
                <c:pt idx="11">
                  <c:v>1.0</c:v>
                </c:pt>
                <c:pt idx="12">
                  <c:v>8.0</c:v>
                </c:pt>
                <c:pt idx="13">
                  <c:v>0.0</c:v>
                </c:pt>
                <c:pt idx="14">
                  <c:v>2.0</c:v>
                </c:pt>
                <c:pt idx="15">
                  <c:v>0.0</c:v>
                </c:pt>
                <c:pt idx="16">
                  <c:v>4.0</c:v>
                </c:pt>
                <c:pt idx="17">
                  <c:v>0.0</c:v>
                </c:pt>
                <c:pt idx="22">
                  <c:v>1.0</c:v>
                </c:pt>
                <c:pt idx="27">
                  <c:v>1.0</c:v>
                </c:pt>
              </c:numCache>
            </c:numRef>
          </c:val>
        </c:ser>
        <c:dLbls>
          <c:showLegendKey val="0"/>
          <c:showVal val="0"/>
          <c:showCatName val="0"/>
          <c:showSerName val="0"/>
          <c:showPercent val="0"/>
          <c:showBubbleSize val="0"/>
        </c:dLbls>
        <c:gapWidth val="150"/>
        <c:axId val="-2022742184"/>
        <c:axId val="-2029790168"/>
      </c:barChart>
      <c:catAx>
        <c:axId val="-2022742184"/>
        <c:scaling>
          <c:orientation val="minMax"/>
        </c:scaling>
        <c:delete val="0"/>
        <c:axPos val="b"/>
        <c:majorTickMark val="out"/>
        <c:minorTickMark val="none"/>
        <c:tickLblPos val="nextTo"/>
        <c:txPr>
          <a:bodyPr/>
          <a:lstStyle/>
          <a:p>
            <a:pPr>
              <a:defRPr sz="1200">
                <a:latin typeface="Arial"/>
                <a:cs typeface="Arial"/>
              </a:defRPr>
            </a:pPr>
            <a:endParaRPr lang="en-US"/>
          </a:p>
        </c:txPr>
        <c:crossAx val="-2029790168"/>
        <c:crosses val="autoZero"/>
        <c:auto val="1"/>
        <c:lblAlgn val="ctr"/>
        <c:lblOffset val="100"/>
        <c:noMultiLvlLbl val="0"/>
      </c:catAx>
      <c:valAx>
        <c:axId val="-2029790168"/>
        <c:scaling>
          <c:orientation val="minMax"/>
        </c:scaling>
        <c:delete val="0"/>
        <c:axPos val="l"/>
        <c:majorGridlines/>
        <c:numFmt formatCode="General" sourceLinked="1"/>
        <c:majorTickMark val="out"/>
        <c:minorTickMark val="none"/>
        <c:tickLblPos val="nextTo"/>
        <c:txPr>
          <a:bodyPr/>
          <a:lstStyle/>
          <a:p>
            <a:pPr>
              <a:defRPr sz="1200">
                <a:latin typeface="Arial"/>
                <a:cs typeface="Arial"/>
              </a:defRPr>
            </a:pPr>
            <a:endParaRPr lang="en-US"/>
          </a:p>
        </c:txPr>
        <c:crossAx val="-2022742184"/>
        <c:crosses val="autoZero"/>
        <c:crossBetween val="between"/>
      </c:valAx>
    </c:plotArea>
    <c:plotVisOnly val="1"/>
    <c:dispBlanksAs val="gap"/>
    <c:showDLblsOverMax val="0"/>
  </c:chart>
  <c:externalData r:id="rId1">
    <c:autoUpdate val="0"/>
  </c:externalData>
</c:chartSpace>
</file>

<file path=ppt/media/image1.jpeg>
</file>

<file path=ppt/media/image10.pn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png>
</file>

<file path=ppt/media/image23.png>
</file>

<file path=ppt/media/image24.PNG>
</file>

<file path=ppt/media/image25.jpg>
</file>

<file path=ppt/media/image26.jpg>
</file>

<file path=ppt/media/image27.jpg>
</file>

<file path=ppt/media/image28.jpg>
</file>

<file path=ppt/media/image29.jpg>
</file>

<file path=ppt/media/image3.jpeg>
</file>

<file path=ppt/media/image30.jpg>
</file>

<file path=ppt/media/image31.jpg>
</file>

<file path=ppt/media/image32.jpg>
</file>

<file path=ppt/media/image33.jpg>
</file>

<file path=ppt/media/image34.jpg>
</file>

<file path=ppt/media/image35.jpg>
</file>

<file path=ppt/media/image36.jpg>
</file>

<file path=ppt/media/image37.png>
</file>

<file path=ppt/media/image38.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smtClean="0"/>
              <a:t>Click to edit Master title style</a:t>
            </a:r>
            <a:endParaRPr lang="en-US"/>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CF15565-EC65-794A-8BBD-C71D0CCFD15D}" type="datetimeFigureOut">
              <a:rPr lang="en-US" smtClean="0"/>
              <a:t>3/15/17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2D4BA0-8A05-BF49-9CC5-BF82C77F81C5}" type="slidenum">
              <a:rPr lang="en-US" smtClean="0"/>
              <a:t>‹#›</a:t>
            </a:fld>
            <a:endParaRPr lang="en-US"/>
          </a:p>
        </p:txBody>
      </p:sp>
    </p:spTree>
    <p:extLst>
      <p:ext uri="{BB962C8B-B14F-4D97-AF65-F5344CB8AC3E}">
        <p14:creationId xmlns:p14="http://schemas.microsoft.com/office/powerpoint/2010/main" val="14716418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CF15565-EC65-794A-8BBD-C71D0CCFD15D}" type="datetimeFigureOut">
              <a:rPr lang="en-US" smtClean="0"/>
              <a:t>3/15/17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2D4BA0-8A05-BF49-9CC5-BF82C77F81C5}" type="slidenum">
              <a:rPr lang="en-US" smtClean="0"/>
              <a:t>‹#›</a:t>
            </a:fld>
            <a:endParaRPr lang="en-US"/>
          </a:p>
        </p:txBody>
      </p:sp>
    </p:spTree>
    <p:extLst>
      <p:ext uri="{BB962C8B-B14F-4D97-AF65-F5344CB8AC3E}">
        <p14:creationId xmlns:p14="http://schemas.microsoft.com/office/powerpoint/2010/main" val="2118730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530843" y="6324600"/>
            <a:ext cx="141480542" cy="1348206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CF15565-EC65-794A-8BBD-C71D0CCFD15D}" type="datetimeFigureOut">
              <a:rPr lang="en-US" smtClean="0"/>
              <a:t>3/15/17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2D4BA0-8A05-BF49-9CC5-BF82C77F81C5}" type="slidenum">
              <a:rPr lang="en-US" smtClean="0"/>
              <a:t>‹#›</a:t>
            </a:fld>
            <a:endParaRPr lang="en-US"/>
          </a:p>
        </p:txBody>
      </p:sp>
    </p:spTree>
    <p:extLst>
      <p:ext uri="{BB962C8B-B14F-4D97-AF65-F5344CB8AC3E}">
        <p14:creationId xmlns:p14="http://schemas.microsoft.com/office/powerpoint/2010/main" val="12057631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CF15565-EC65-794A-8BBD-C71D0CCFD15D}" type="datetimeFigureOut">
              <a:rPr lang="en-US" smtClean="0"/>
              <a:t>3/15/17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2D4BA0-8A05-BF49-9CC5-BF82C77F81C5}" type="slidenum">
              <a:rPr lang="en-US" smtClean="0"/>
              <a:t>‹#›</a:t>
            </a:fld>
            <a:endParaRPr lang="en-US"/>
          </a:p>
        </p:txBody>
      </p:sp>
    </p:spTree>
    <p:extLst>
      <p:ext uri="{BB962C8B-B14F-4D97-AF65-F5344CB8AC3E}">
        <p14:creationId xmlns:p14="http://schemas.microsoft.com/office/powerpoint/2010/main" val="554757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CF15565-EC65-794A-8BBD-C71D0CCFD15D}" type="datetimeFigureOut">
              <a:rPr lang="en-US" smtClean="0"/>
              <a:t>3/15/17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2D4BA0-8A05-BF49-9CC5-BF82C77F81C5}" type="slidenum">
              <a:rPr lang="en-US" smtClean="0"/>
              <a:t>‹#›</a:t>
            </a:fld>
            <a:endParaRPr lang="en-US"/>
          </a:p>
        </p:txBody>
      </p:sp>
    </p:spTree>
    <p:extLst>
      <p:ext uri="{BB962C8B-B14F-4D97-AF65-F5344CB8AC3E}">
        <p14:creationId xmlns:p14="http://schemas.microsoft.com/office/powerpoint/2010/main" val="4528040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5308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057046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CF15565-EC65-794A-8BBD-C71D0CCFD15D}" type="datetimeFigureOut">
              <a:rPr lang="en-US" smtClean="0"/>
              <a:t>3/15/17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2D4BA0-8A05-BF49-9CC5-BF82C77F81C5}" type="slidenum">
              <a:rPr lang="en-US" smtClean="0"/>
              <a:t>‹#›</a:t>
            </a:fld>
            <a:endParaRPr lang="en-US"/>
          </a:p>
        </p:txBody>
      </p:sp>
    </p:spTree>
    <p:extLst>
      <p:ext uri="{BB962C8B-B14F-4D97-AF65-F5344CB8AC3E}">
        <p14:creationId xmlns:p14="http://schemas.microsoft.com/office/powerpoint/2010/main" val="3172252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2"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2"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7368542"/>
            <a:ext cx="19400520"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2"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CF15565-EC65-794A-8BBD-C71D0CCFD15D}" type="datetimeFigureOut">
              <a:rPr lang="en-US" smtClean="0"/>
              <a:t>3/15/17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D2D4BA0-8A05-BF49-9CC5-BF82C77F81C5}" type="slidenum">
              <a:rPr lang="en-US" smtClean="0"/>
              <a:t>‹#›</a:t>
            </a:fld>
            <a:endParaRPr lang="en-US"/>
          </a:p>
        </p:txBody>
      </p:sp>
    </p:spTree>
    <p:extLst>
      <p:ext uri="{BB962C8B-B14F-4D97-AF65-F5344CB8AC3E}">
        <p14:creationId xmlns:p14="http://schemas.microsoft.com/office/powerpoint/2010/main" val="40213552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CF15565-EC65-794A-8BBD-C71D0CCFD15D}" type="datetimeFigureOut">
              <a:rPr lang="en-US" smtClean="0"/>
              <a:t>3/15/17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D2D4BA0-8A05-BF49-9CC5-BF82C77F81C5}" type="slidenum">
              <a:rPr lang="en-US" smtClean="0"/>
              <a:t>‹#›</a:t>
            </a:fld>
            <a:endParaRPr lang="en-US"/>
          </a:p>
        </p:txBody>
      </p:sp>
    </p:spTree>
    <p:extLst>
      <p:ext uri="{BB962C8B-B14F-4D97-AF65-F5344CB8AC3E}">
        <p14:creationId xmlns:p14="http://schemas.microsoft.com/office/powerpoint/2010/main" val="32816609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F15565-EC65-794A-8BBD-C71D0CCFD15D}" type="datetimeFigureOut">
              <a:rPr lang="en-US" smtClean="0"/>
              <a:t>3/15/17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D2D4BA0-8A05-BF49-9CC5-BF82C77F81C5}" type="slidenum">
              <a:rPr lang="en-US" smtClean="0"/>
              <a:t>‹#›</a:t>
            </a:fld>
            <a:endParaRPr lang="en-US"/>
          </a:p>
        </p:txBody>
      </p:sp>
    </p:spTree>
    <p:extLst>
      <p:ext uri="{BB962C8B-B14F-4D97-AF65-F5344CB8AC3E}">
        <p14:creationId xmlns:p14="http://schemas.microsoft.com/office/powerpoint/2010/main" val="1379103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CF15565-EC65-794A-8BBD-C71D0CCFD15D}" type="datetimeFigureOut">
              <a:rPr lang="en-US" smtClean="0"/>
              <a:t>3/15/17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2D4BA0-8A05-BF49-9CC5-BF82C77F81C5}" type="slidenum">
              <a:rPr lang="en-US" smtClean="0"/>
              <a:t>‹#›</a:t>
            </a:fld>
            <a:endParaRPr lang="en-US"/>
          </a:p>
        </p:txBody>
      </p:sp>
    </p:spTree>
    <p:extLst>
      <p:ext uri="{BB962C8B-B14F-4D97-AF65-F5344CB8AC3E}">
        <p14:creationId xmlns:p14="http://schemas.microsoft.com/office/powerpoint/2010/main" val="15162498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p:spPr>
        <p:txBody>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CF15565-EC65-794A-8BBD-C71D0CCFD15D}" type="datetimeFigureOut">
              <a:rPr lang="en-US" smtClean="0"/>
              <a:t>3/15/17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2D4BA0-8A05-BF49-9CC5-BF82C77F81C5}" type="slidenum">
              <a:rPr lang="en-US" smtClean="0"/>
              <a:t>‹#›</a:t>
            </a:fld>
            <a:endParaRPr lang="en-US"/>
          </a:p>
        </p:txBody>
      </p:sp>
    </p:spTree>
    <p:extLst>
      <p:ext uri="{BB962C8B-B14F-4D97-AF65-F5344CB8AC3E}">
        <p14:creationId xmlns:p14="http://schemas.microsoft.com/office/powerpoint/2010/main" val="343435886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A2BCE6"/>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438912" tIns="219456" rIns="438912" bIns="219456"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560" y="7680963"/>
            <a:ext cx="39502080" cy="21724622"/>
          </a:xfrm>
          <a:prstGeom prst="rect">
            <a:avLst/>
          </a:prstGeom>
        </p:spPr>
        <p:txBody>
          <a:bodyPr vert="horz" lIns="438912" tIns="219456" rIns="438912" bIns="219456"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912" tIns="219456" rIns="438912" bIns="219456" rtlCol="0" anchor="ctr"/>
          <a:lstStyle>
            <a:lvl1pPr algn="l">
              <a:defRPr sz="5800">
                <a:solidFill>
                  <a:schemeClr val="tx1">
                    <a:tint val="75000"/>
                  </a:schemeClr>
                </a:solidFill>
              </a:defRPr>
            </a:lvl1pPr>
          </a:lstStyle>
          <a:p>
            <a:fld id="{7CF15565-EC65-794A-8BBD-C71D0CCFD15D}" type="datetimeFigureOut">
              <a:rPr lang="en-US" smtClean="0"/>
              <a:t>3/15/17</a:t>
            </a:fld>
            <a:endParaRPr lang="en-US"/>
          </a:p>
        </p:txBody>
      </p:sp>
      <p:sp>
        <p:nvSpPr>
          <p:cNvPr id="5" name="Footer Placeholder 4"/>
          <p:cNvSpPr>
            <a:spLocks noGrp="1"/>
          </p:cNvSpPr>
          <p:nvPr>
            <p:ph type="ftr" sz="quarter" idx="3"/>
          </p:nvPr>
        </p:nvSpPr>
        <p:spPr>
          <a:xfrm>
            <a:off x="14996160" y="30510482"/>
            <a:ext cx="13898880" cy="1752600"/>
          </a:xfrm>
          <a:prstGeom prst="rect">
            <a:avLst/>
          </a:prstGeom>
        </p:spPr>
        <p:txBody>
          <a:bodyPr vert="horz" lIns="438912" tIns="219456" rIns="438912" bIns="219456"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2"/>
            <a:ext cx="10241280" cy="1752600"/>
          </a:xfrm>
          <a:prstGeom prst="rect">
            <a:avLst/>
          </a:prstGeom>
        </p:spPr>
        <p:txBody>
          <a:bodyPr vert="horz" lIns="438912" tIns="219456" rIns="438912" bIns="219456" rtlCol="0" anchor="ctr"/>
          <a:lstStyle>
            <a:lvl1pPr algn="r">
              <a:defRPr sz="5800">
                <a:solidFill>
                  <a:schemeClr val="tx1">
                    <a:tint val="75000"/>
                  </a:schemeClr>
                </a:solidFill>
              </a:defRPr>
            </a:lvl1pPr>
          </a:lstStyle>
          <a:p>
            <a:fld id="{8D2D4BA0-8A05-BF49-9CC5-BF82C77F81C5}" type="slidenum">
              <a:rPr lang="en-US" smtClean="0"/>
              <a:t>‹#›</a:t>
            </a:fld>
            <a:endParaRPr lang="en-US"/>
          </a:p>
        </p:txBody>
      </p:sp>
    </p:spTree>
    <p:extLst>
      <p:ext uri="{BB962C8B-B14F-4D97-AF65-F5344CB8AC3E}">
        <p14:creationId xmlns:p14="http://schemas.microsoft.com/office/powerpoint/2010/main" val="22880859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456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2194560" rtl="0" eaLnBrk="1" latinLnBrk="0" hangingPunct="1">
        <a:spcBef>
          <a:spcPct val="20000"/>
        </a:spcBef>
        <a:buFont typeface="Arial"/>
        <a:buChar char="•"/>
        <a:defRPr sz="15400" kern="1200">
          <a:solidFill>
            <a:schemeClr val="tx1"/>
          </a:solidFill>
          <a:latin typeface="+mn-lt"/>
          <a:ea typeface="+mn-ea"/>
          <a:cs typeface="+mn-cs"/>
        </a:defRPr>
      </a:lvl1pPr>
      <a:lvl2pPr marL="3566160" indent="-1371600" algn="l" defTabSz="2194560" rtl="0" eaLnBrk="1" latinLnBrk="0" hangingPunct="1">
        <a:spcBef>
          <a:spcPct val="20000"/>
        </a:spcBef>
        <a:buFont typeface="Arial"/>
        <a:buChar char="–"/>
        <a:defRPr sz="13400" kern="1200">
          <a:solidFill>
            <a:schemeClr val="tx1"/>
          </a:solidFill>
          <a:latin typeface="+mn-lt"/>
          <a:ea typeface="+mn-ea"/>
          <a:cs typeface="+mn-cs"/>
        </a:defRPr>
      </a:lvl2pPr>
      <a:lvl3pPr marL="5486400" indent="-1097280" algn="l" defTabSz="2194560" rtl="0" eaLnBrk="1" latinLnBrk="0" hangingPunct="1">
        <a:spcBef>
          <a:spcPct val="20000"/>
        </a:spcBef>
        <a:buFont typeface="Arial"/>
        <a:buChar char="•"/>
        <a:defRPr sz="11500" kern="1200">
          <a:solidFill>
            <a:schemeClr val="tx1"/>
          </a:solidFill>
          <a:latin typeface="+mn-lt"/>
          <a:ea typeface="+mn-ea"/>
          <a:cs typeface="+mn-cs"/>
        </a:defRPr>
      </a:lvl3pPr>
      <a:lvl4pPr marL="7680960" indent="-1097280" algn="l" defTabSz="2194560" rtl="0" eaLnBrk="1" latinLnBrk="0" hangingPunct="1">
        <a:spcBef>
          <a:spcPct val="20000"/>
        </a:spcBef>
        <a:buFont typeface="Arial"/>
        <a:buChar char="–"/>
        <a:defRPr sz="9600" kern="1200">
          <a:solidFill>
            <a:schemeClr val="tx1"/>
          </a:solidFill>
          <a:latin typeface="+mn-lt"/>
          <a:ea typeface="+mn-ea"/>
          <a:cs typeface="+mn-cs"/>
        </a:defRPr>
      </a:lvl4pPr>
      <a:lvl5pPr marL="9875520" indent="-1097280" algn="l" defTabSz="2194560" rtl="0" eaLnBrk="1" latinLnBrk="0" hangingPunct="1">
        <a:spcBef>
          <a:spcPct val="20000"/>
        </a:spcBef>
        <a:buFont typeface="Arial"/>
        <a:buChar char="»"/>
        <a:defRPr sz="9600" kern="1200">
          <a:solidFill>
            <a:schemeClr val="tx1"/>
          </a:solidFill>
          <a:latin typeface="+mn-lt"/>
          <a:ea typeface="+mn-ea"/>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0" Type="http://schemas.openxmlformats.org/officeDocument/2006/relationships/image" Target="../media/image19.jpg"/><Relationship Id="rId21" Type="http://schemas.openxmlformats.org/officeDocument/2006/relationships/image" Target="../media/image20.jpg"/><Relationship Id="rId22" Type="http://schemas.openxmlformats.org/officeDocument/2006/relationships/image" Target="../media/image21.jpg"/><Relationship Id="rId23" Type="http://schemas.openxmlformats.org/officeDocument/2006/relationships/image" Target="../media/image22.png"/><Relationship Id="rId24" Type="http://schemas.openxmlformats.org/officeDocument/2006/relationships/image" Target="../media/image23.png"/><Relationship Id="rId25" Type="http://schemas.openxmlformats.org/officeDocument/2006/relationships/image" Target="../media/image24.PNG"/><Relationship Id="rId26" Type="http://schemas.openxmlformats.org/officeDocument/2006/relationships/image" Target="../media/image25.jpg"/><Relationship Id="rId27" Type="http://schemas.openxmlformats.org/officeDocument/2006/relationships/image" Target="../media/image26.jpg"/><Relationship Id="rId28" Type="http://schemas.openxmlformats.org/officeDocument/2006/relationships/image" Target="../media/image27.jpg"/><Relationship Id="rId29" Type="http://schemas.openxmlformats.org/officeDocument/2006/relationships/image" Target="../media/image28.jpg"/><Relationship Id="rId1" Type="http://schemas.openxmlformats.org/officeDocument/2006/relationships/slideLayout" Target="../slideLayouts/slideLayout1.xml"/><Relationship Id="rId2" Type="http://schemas.openxmlformats.org/officeDocument/2006/relationships/image" Target="../media/image1.jpeg"/><Relationship Id="rId3" Type="http://schemas.openxmlformats.org/officeDocument/2006/relationships/image" Target="../media/image2.png"/><Relationship Id="rId4" Type="http://schemas.openxmlformats.org/officeDocument/2006/relationships/image" Target="../media/image3.jpeg"/><Relationship Id="rId5" Type="http://schemas.openxmlformats.org/officeDocument/2006/relationships/image" Target="../media/image4.jpeg"/><Relationship Id="rId30" Type="http://schemas.openxmlformats.org/officeDocument/2006/relationships/image" Target="../media/image29.jpg"/><Relationship Id="rId31" Type="http://schemas.openxmlformats.org/officeDocument/2006/relationships/image" Target="../media/image30.jpg"/><Relationship Id="rId32" Type="http://schemas.openxmlformats.org/officeDocument/2006/relationships/image" Target="../media/image31.jpg"/><Relationship Id="rId9" Type="http://schemas.openxmlformats.org/officeDocument/2006/relationships/image" Target="../media/image8.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 Id="rId33" Type="http://schemas.openxmlformats.org/officeDocument/2006/relationships/image" Target="../media/image32.jpg"/><Relationship Id="rId34" Type="http://schemas.openxmlformats.org/officeDocument/2006/relationships/image" Target="../media/image33.jpg"/><Relationship Id="rId35" Type="http://schemas.openxmlformats.org/officeDocument/2006/relationships/image" Target="../media/image34.jpg"/><Relationship Id="rId36" Type="http://schemas.openxmlformats.org/officeDocument/2006/relationships/image" Target="../media/image35.jpg"/><Relationship Id="rId10" Type="http://schemas.openxmlformats.org/officeDocument/2006/relationships/image" Target="../media/image9.png"/><Relationship Id="rId11" Type="http://schemas.openxmlformats.org/officeDocument/2006/relationships/image" Target="../media/image10.png"/><Relationship Id="rId12" Type="http://schemas.openxmlformats.org/officeDocument/2006/relationships/image" Target="../media/image11.jpg"/><Relationship Id="rId13" Type="http://schemas.openxmlformats.org/officeDocument/2006/relationships/image" Target="../media/image12.jpg"/><Relationship Id="rId14" Type="http://schemas.openxmlformats.org/officeDocument/2006/relationships/image" Target="../media/image13.jpg"/><Relationship Id="rId15" Type="http://schemas.openxmlformats.org/officeDocument/2006/relationships/image" Target="../media/image14.jpg"/><Relationship Id="rId16" Type="http://schemas.openxmlformats.org/officeDocument/2006/relationships/image" Target="../media/image15.jpg"/><Relationship Id="rId17" Type="http://schemas.openxmlformats.org/officeDocument/2006/relationships/image" Target="../media/image16.jpg"/><Relationship Id="rId18" Type="http://schemas.openxmlformats.org/officeDocument/2006/relationships/image" Target="../media/image17.jpg"/><Relationship Id="rId19" Type="http://schemas.openxmlformats.org/officeDocument/2006/relationships/image" Target="../media/image18.jpg"/><Relationship Id="rId37" Type="http://schemas.openxmlformats.org/officeDocument/2006/relationships/image" Target="../media/image36.jpg"/><Relationship Id="rId38" Type="http://schemas.openxmlformats.org/officeDocument/2006/relationships/image" Target="../media/image37.png"/><Relationship Id="rId39" Type="http://schemas.openxmlformats.org/officeDocument/2006/relationships/image" Target="../media/image38.png"/><Relationship Id="rId40" Type="http://schemas.openxmlformats.org/officeDocument/2006/relationships/chart" Target="../charts/chart1.xml"/><Relationship Id="rId41" Type="http://schemas.openxmlformats.org/officeDocument/2006/relationships/chart" Target="../charts/char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3162675" y="20538982"/>
            <a:ext cx="17800430" cy="11751526"/>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marL="1143000" indent="-1143000" algn="ctr">
              <a:buFont typeface="Arial"/>
              <a:buChar char="•"/>
            </a:pPr>
            <a:endParaRPr lang="en-US" dirty="0"/>
          </a:p>
        </p:txBody>
      </p:sp>
      <p:sp>
        <p:nvSpPr>
          <p:cNvPr id="2" name="Rectangle 1"/>
          <p:cNvSpPr/>
          <p:nvPr/>
        </p:nvSpPr>
        <p:spPr>
          <a:xfrm>
            <a:off x="636106" y="4844194"/>
            <a:ext cx="12089294" cy="2744631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94" name="TextBox 193"/>
          <p:cNvSpPr txBox="1"/>
          <p:nvPr/>
        </p:nvSpPr>
        <p:spPr>
          <a:xfrm>
            <a:off x="767852" y="15024046"/>
            <a:ext cx="11824198" cy="5940088"/>
          </a:xfrm>
          <a:prstGeom prst="rect">
            <a:avLst/>
          </a:prstGeom>
          <a:noFill/>
        </p:spPr>
        <p:txBody>
          <a:bodyPr wrap="square" rtlCol="0">
            <a:spAutoFit/>
          </a:bodyPr>
          <a:lstStyle/>
          <a:p>
            <a:pPr marL="342900" indent="-342900">
              <a:buFont typeface="Arial"/>
              <a:buChar char="•"/>
            </a:pPr>
            <a:r>
              <a:rPr lang="en-US" sz="2000" b="1" dirty="0" smtClean="0">
                <a:latin typeface="Arial" panose="020B0604020202020204" pitchFamily="34" charset="0"/>
                <a:cs typeface="Arial" panose="020B0604020202020204" pitchFamily="34" charset="0"/>
              </a:rPr>
              <a:t>DNA </a:t>
            </a:r>
            <a:r>
              <a:rPr lang="en-US" sz="2000" b="1" dirty="0">
                <a:latin typeface="Arial" panose="020B0604020202020204" pitchFamily="34" charset="0"/>
                <a:cs typeface="Arial" panose="020B0604020202020204" pitchFamily="34" charset="0"/>
              </a:rPr>
              <a:t>microarray data </a:t>
            </a:r>
            <a:r>
              <a:rPr lang="en-US" sz="2000" b="1" dirty="0" smtClean="0">
                <a:latin typeface="Arial" panose="020B0604020202020204" pitchFamily="34" charset="0"/>
                <a:cs typeface="Arial" panose="020B0604020202020204" pitchFamily="34" charset="0"/>
              </a:rPr>
              <a:t>for each of the six strains was analyzed to show which genes exhibited significant changes in expression during cold shock. The criteria for significance was a corrected Benjamini &amp; Hochberg  (B&amp;H) </a:t>
            </a:r>
            <a:r>
              <a:rPr lang="en-US" sz="2000" b="1" i="1" dirty="0" smtClean="0">
                <a:latin typeface="Arial" panose="020B0604020202020204" pitchFamily="34" charset="0"/>
                <a:cs typeface="Arial" panose="020B0604020202020204" pitchFamily="34" charset="0"/>
              </a:rPr>
              <a:t>p</a:t>
            </a:r>
            <a:r>
              <a:rPr lang="en-US" sz="2000" b="1" dirty="0">
                <a:latin typeface="Arial" panose="020B0604020202020204" pitchFamily="34" charset="0"/>
                <a:cs typeface="Arial" panose="020B0604020202020204" pitchFamily="34" charset="0"/>
              </a:rPr>
              <a:t> </a:t>
            </a:r>
            <a:r>
              <a:rPr lang="en-US" sz="2000" b="1" dirty="0" smtClean="0">
                <a:latin typeface="Arial" panose="020B0604020202020204" pitchFamily="34" charset="0"/>
                <a:cs typeface="Arial" panose="020B0604020202020204" pitchFamily="34" charset="0"/>
              </a:rPr>
              <a:t>value &lt; 0.05.</a:t>
            </a:r>
          </a:p>
          <a:p>
            <a:pPr marL="341313" indent="-341313"/>
            <a:endParaRPr lang="en-US" sz="2000" b="1" dirty="0" smtClean="0">
              <a:latin typeface="Arial" panose="020B0604020202020204" pitchFamily="34" charset="0"/>
              <a:cs typeface="Arial" panose="020B0604020202020204" pitchFamily="34" charset="0"/>
            </a:endParaRPr>
          </a:p>
          <a:p>
            <a:pPr marL="341313" indent="-341313"/>
            <a:endParaRPr lang="en-US" sz="2000" b="1" dirty="0">
              <a:latin typeface="Arial" panose="020B0604020202020204" pitchFamily="34" charset="0"/>
              <a:cs typeface="Arial" panose="020B0604020202020204" pitchFamily="34" charset="0"/>
            </a:endParaRPr>
          </a:p>
          <a:p>
            <a:pPr marL="341313" indent="-341313"/>
            <a:endParaRPr lang="en-US" sz="2000" b="1" dirty="0" smtClean="0">
              <a:latin typeface="Arial" panose="020B0604020202020204" pitchFamily="34" charset="0"/>
              <a:cs typeface="Arial" panose="020B0604020202020204" pitchFamily="34" charset="0"/>
            </a:endParaRPr>
          </a:p>
          <a:p>
            <a:pPr marL="341313" indent="-341313"/>
            <a:endParaRPr lang="en-US" sz="2000" b="1" dirty="0" smtClean="0">
              <a:latin typeface="Arial" panose="020B0604020202020204" pitchFamily="34" charset="0"/>
              <a:cs typeface="Arial" panose="020B0604020202020204" pitchFamily="34" charset="0"/>
            </a:endParaRPr>
          </a:p>
          <a:p>
            <a:pPr marL="342900" indent="-342900">
              <a:buFont typeface="Arial"/>
              <a:buChar char="•"/>
            </a:pPr>
            <a:r>
              <a:rPr lang="en-US" sz="2000" b="1" dirty="0" smtClean="0">
                <a:latin typeface="Arial" panose="020B0604020202020204" pitchFamily="34" charset="0"/>
                <a:cs typeface="Arial" panose="020B0604020202020204" pitchFamily="34" charset="0"/>
              </a:rPr>
              <a:t>The genes with significant expression changes were submitted to the YEASTRACT database, which returned a list of transcription factors that could regulate those targets.</a:t>
            </a:r>
          </a:p>
          <a:p>
            <a:endParaRPr lang="en-US" sz="2000" b="1" dirty="0" smtClean="0">
              <a:latin typeface="Arial" panose="020B0604020202020204" pitchFamily="34" charset="0"/>
              <a:cs typeface="Arial" panose="020B0604020202020204" pitchFamily="34" charset="0"/>
            </a:endParaRPr>
          </a:p>
          <a:p>
            <a:pPr marL="342900" indent="-342900">
              <a:buFont typeface="Arial"/>
              <a:buChar char="•"/>
            </a:pPr>
            <a:r>
              <a:rPr lang="en-US" sz="2000" b="1" dirty="0">
                <a:latin typeface="Arial" panose="020B0604020202020204" pitchFamily="34" charset="0"/>
                <a:cs typeface="Arial" panose="020B0604020202020204" pitchFamily="34" charset="0"/>
              </a:rPr>
              <a:t>T</a:t>
            </a:r>
            <a:r>
              <a:rPr lang="en-US" sz="2000" b="1" dirty="0" smtClean="0">
                <a:latin typeface="Arial" panose="020B0604020202020204" pitchFamily="34" charset="0"/>
                <a:cs typeface="Arial" panose="020B0604020202020204" pitchFamily="34" charset="0"/>
              </a:rPr>
              <a:t>ranscription factors for which we had deletion strain microarray data were added to the list of the most significant regulators for each strain to generate six GRNs.</a:t>
            </a:r>
          </a:p>
          <a:p>
            <a:pPr marL="342900" indent="-342900">
              <a:buFont typeface="Arial"/>
              <a:buChar char="•"/>
            </a:pPr>
            <a:endParaRPr lang="en-US" sz="2000" b="1" dirty="0" smtClean="0">
              <a:latin typeface="Arial" panose="020B0604020202020204" pitchFamily="34" charset="0"/>
              <a:cs typeface="Arial" panose="020B0604020202020204" pitchFamily="34" charset="0"/>
            </a:endParaRPr>
          </a:p>
          <a:p>
            <a:pPr marL="342900" indent="-342900">
              <a:buFont typeface="Arial"/>
              <a:buChar char="•"/>
            </a:pPr>
            <a:r>
              <a:rPr lang="en-US" sz="2000" b="1" dirty="0" smtClean="0">
                <a:latin typeface="Arial" panose="020B0604020202020204" pitchFamily="34" charset="0"/>
                <a:cs typeface="Arial" panose="020B0604020202020204" pitchFamily="34" charset="0"/>
              </a:rPr>
              <a:t>Transcription factors and edges were removed from each GRN in a stepwise fashion in order of least to most significant until the network was pared down to have fewer than 20 genes.</a:t>
            </a:r>
          </a:p>
          <a:p>
            <a:pPr marL="342900" indent="-342900">
              <a:buFont typeface="Arial"/>
              <a:buChar char="•"/>
            </a:pPr>
            <a:endParaRPr lang="en-US" sz="2000" b="1" dirty="0" smtClean="0">
              <a:latin typeface="Arial" panose="020B0604020202020204" pitchFamily="34" charset="0"/>
              <a:cs typeface="Arial" panose="020B0604020202020204" pitchFamily="34" charset="0"/>
            </a:endParaRPr>
          </a:p>
          <a:p>
            <a:pPr marL="342900" indent="-342900">
              <a:buFont typeface="Arial"/>
              <a:buChar char="•"/>
            </a:pPr>
            <a:r>
              <a:rPr lang="en-US" sz="2000" b="1" dirty="0" smtClean="0">
                <a:latin typeface="Arial" panose="020B0604020202020204" pitchFamily="34" charset="0"/>
                <a:cs typeface="Arial" panose="020B0604020202020204" pitchFamily="34" charset="0"/>
              </a:rPr>
              <a:t>Each of the pared-down GRNs, labeled db1-db6,  were input into the Dahlquist lab’s GRNmap program to model the dynamics of each gene’s expression in their respective networks.</a:t>
            </a:r>
          </a:p>
          <a:p>
            <a:endParaRPr lang="en-US" sz="2000" b="1" dirty="0">
              <a:latin typeface="Arial" panose="020B0604020202020204" pitchFamily="34" charset="0"/>
              <a:cs typeface="Arial" panose="020B0604020202020204" pitchFamily="34" charset="0"/>
            </a:endParaRPr>
          </a:p>
        </p:txBody>
      </p:sp>
      <p:sp>
        <p:nvSpPr>
          <p:cNvPr id="5" name="Rectangle 4"/>
          <p:cNvSpPr/>
          <p:nvPr/>
        </p:nvSpPr>
        <p:spPr>
          <a:xfrm>
            <a:off x="636106" y="574767"/>
            <a:ext cx="42668952" cy="371117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88" name="TextBox 187"/>
          <p:cNvSpPr txBox="1"/>
          <p:nvPr/>
        </p:nvSpPr>
        <p:spPr>
          <a:xfrm>
            <a:off x="1045117" y="583534"/>
            <a:ext cx="41871501" cy="3631763"/>
          </a:xfrm>
          <a:prstGeom prst="rect">
            <a:avLst/>
          </a:prstGeom>
          <a:solidFill>
            <a:srgbClr val="FFFFFF"/>
          </a:solidFill>
        </p:spPr>
        <p:txBody>
          <a:bodyPr wrap="square" rtlCol="0">
            <a:spAutoFit/>
          </a:bodyPr>
          <a:lstStyle/>
          <a:p>
            <a:pPr algn="ctr"/>
            <a:r>
              <a:rPr lang="en-US" sz="5400" b="1" dirty="0" smtClean="0">
                <a:latin typeface="Arial" panose="020B0604020202020204" pitchFamily="34" charset="0"/>
                <a:cs typeface="Arial" panose="020B0604020202020204" pitchFamily="34" charset="0"/>
              </a:rPr>
              <a:t>Dynamical systems modeling of six related small gene regulatory networks suggests that the transcription factors </a:t>
            </a:r>
          </a:p>
          <a:p>
            <a:pPr algn="ctr"/>
            <a:r>
              <a:rPr lang="en-US" sz="5400" b="1" dirty="0" smtClean="0">
                <a:latin typeface="Arial" panose="020B0604020202020204" pitchFamily="34" charset="0"/>
                <a:cs typeface="Arial" panose="020B0604020202020204" pitchFamily="34" charset="0"/>
              </a:rPr>
              <a:t>Cin5, Gln3, Hmo1, and Yhp1 play a role in controlling the cold shock response in </a:t>
            </a:r>
            <a:r>
              <a:rPr lang="en-US" sz="5400" b="1" i="1" dirty="0" smtClean="0">
                <a:latin typeface="Arial" panose="020B0604020202020204" pitchFamily="34" charset="0"/>
                <a:cs typeface="Arial" panose="020B0604020202020204" pitchFamily="34" charset="0"/>
              </a:rPr>
              <a:t>Saccharomyces cerevisiae</a:t>
            </a:r>
            <a:endParaRPr lang="en-US" sz="5400" dirty="0" smtClean="0">
              <a:latin typeface="Arial" panose="020B0604020202020204" pitchFamily="34" charset="0"/>
              <a:cs typeface="Arial" panose="020B0604020202020204" pitchFamily="34" charset="0"/>
            </a:endParaRPr>
          </a:p>
          <a:p>
            <a:pPr algn="ctr"/>
            <a:endParaRPr lang="en-US" sz="1000" b="1" dirty="0" smtClean="0">
              <a:latin typeface="Arial" panose="020B0604020202020204" pitchFamily="34" charset="0"/>
              <a:cs typeface="Arial" panose="020B0604020202020204" pitchFamily="34" charset="0"/>
            </a:endParaRPr>
          </a:p>
          <a:p>
            <a:pPr algn="ctr"/>
            <a:r>
              <a:rPr lang="en-US" sz="4000" b="1" dirty="0" smtClean="0">
                <a:latin typeface="Arial" panose="020B0604020202020204" pitchFamily="34" charset="0"/>
                <a:cs typeface="Arial" panose="020B0604020202020204" pitchFamily="34" charset="0"/>
              </a:rPr>
              <a:t>Brandon J. Klein</a:t>
            </a:r>
            <a:r>
              <a:rPr lang="en-US" sz="4000" b="1" baseline="30000" dirty="0" smtClean="0">
                <a:latin typeface="Arial" panose="020B0604020202020204" pitchFamily="34" charset="0"/>
                <a:cs typeface="Arial" panose="020B0604020202020204" pitchFamily="34" charset="0"/>
              </a:rPr>
              <a:t>1</a:t>
            </a:r>
            <a:r>
              <a:rPr lang="en-US" sz="4000" b="1" dirty="0" smtClean="0">
                <a:latin typeface="Arial" panose="020B0604020202020204" pitchFamily="34" charset="0"/>
                <a:cs typeface="Arial" panose="020B0604020202020204" pitchFamily="34" charset="0"/>
              </a:rPr>
              <a:t>, </a:t>
            </a:r>
            <a:r>
              <a:rPr lang="en-US" sz="4000" b="1" dirty="0">
                <a:latin typeface="Arial" panose="020B0604020202020204" pitchFamily="34" charset="0"/>
                <a:cs typeface="Arial" panose="020B0604020202020204" pitchFamily="34" charset="0"/>
              </a:rPr>
              <a:t>Natalie E. </a:t>
            </a:r>
            <a:r>
              <a:rPr lang="en-US" sz="4000" b="1" dirty="0" smtClean="0">
                <a:latin typeface="Arial" panose="020B0604020202020204" pitchFamily="34" charset="0"/>
                <a:cs typeface="Arial" panose="020B0604020202020204" pitchFamily="34" charset="0"/>
              </a:rPr>
              <a:t>Williams</a:t>
            </a:r>
            <a:r>
              <a:rPr lang="en-US" sz="4000" b="1" baseline="30000" dirty="0" smtClean="0">
                <a:latin typeface="Arial" panose="020B0604020202020204" pitchFamily="34" charset="0"/>
                <a:cs typeface="Arial" panose="020B0604020202020204" pitchFamily="34" charset="0"/>
              </a:rPr>
              <a:t>1</a:t>
            </a:r>
            <a:r>
              <a:rPr lang="en-US" sz="4000" b="1" dirty="0" smtClean="0">
                <a:latin typeface="Arial" panose="020B0604020202020204" pitchFamily="34" charset="0"/>
                <a:cs typeface="Arial" panose="020B0604020202020204" pitchFamily="34" charset="0"/>
              </a:rPr>
              <a:t>, Kam D. Dahlquist</a:t>
            </a:r>
            <a:r>
              <a:rPr lang="en-US" sz="4000" b="1" baseline="30000" dirty="0">
                <a:latin typeface="Arial" panose="020B0604020202020204" pitchFamily="34" charset="0"/>
                <a:cs typeface="Arial" panose="020B0604020202020204" pitchFamily="34" charset="0"/>
              </a:rPr>
              <a:t>1</a:t>
            </a:r>
            <a:r>
              <a:rPr lang="en-US" sz="4000" b="1" dirty="0" smtClean="0">
                <a:latin typeface="Arial" panose="020B0604020202020204" pitchFamily="34" charset="0"/>
                <a:cs typeface="Arial" panose="020B0604020202020204" pitchFamily="34" charset="0"/>
              </a:rPr>
              <a:t>, and Ben G. Fitzpatrick</a:t>
            </a:r>
            <a:r>
              <a:rPr lang="en-US" sz="4000" b="1" baseline="30000" dirty="0">
                <a:latin typeface="Arial" panose="020B0604020202020204" pitchFamily="34" charset="0"/>
                <a:cs typeface="Arial" panose="020B0604020202020204" pitchFamily="34" charset="0"/>
              </a:rPr>
              <a:t>2</a:t>
            </a:r>
            <a:endParaRPr lang="en-US" sz="4000" b="1" baseline="30000" dirty="0" smtClean="0">
              <a:latin typeface="Arial" panose="020B0604020202020204" pitchFamily="34" charset="0"/>
              <a:cs typeface="Arial" panose="020B0604020202020204" pitchFamily="34" charset="0"/>
            </a:endParaRPr>
          </a:p>
          <a:p>
            <a:pPr algn="ctr"/>
            <a:r>
              <a:rPr lang="en-US" sz="3600" b="1" baseline="30000" dirty="0" smtClean="0">
                <a:latin typeface="Arial" panose="020B0604020202020204" pitchFamily="34" charset="0"/>
                <a:cs typeface="Arial" panose="020B0604020202020204" pitchFamily="34" charset="0"/>
              </a:rPr>
              <a:t>1</a:t>
            </a:r>
            <a:r>
              <a:rPr lang="en-US" sz="3600" b="1" dirty="0" smtClean="0">
                <a:latin typeface="Arial" panose="020B0604020202020204" pitchFamily="34" charset="0"/>
                <a:cs typeface="Arial" panose="020B0604020202020204" pitchFamily="34" charset="0"/>
              </a:rPr>
              <a:t>Department of Biology, </a:t>
            </a:r>
            <a:r>
              <a:rPr lang="en-US" sz="3600" b="1" baseline="30000" dirty="0">
                <a:latin typeface="Arial" panose="020B0604020202020204" pitchFamily="34" charset="0"/>
                <a:cs typeface="Arial" panose="020B0604020202020204" pitchFamily="34" charset="0"/>
              </a:rPr>
              <a:t>2</a:t>
            </a:r>
            <a:r>
              <a:rPr lang="en-US" sz="3600" b="1" dirty="0" smtClean="0">
                <a:latin typeface="Arial" panose="020B0604020202020204" pitchFamily="34" charset="0"/>
                <a:cs typeface="Arial" panose="020B0604020202020204" pitchFamily="34" charset="0"/>
              </a:rPr>
              <a:t>Department of Mathematics</a:t>
            </a:r>
          </a:p>
          <a:p>
            <a:pPr algn="ctr"/>
            <a:r>
              <a:rPr lang="en-US" sz="3600" b="1" dirty="0" smtClean="0">
                <a:latin typeface="Arial" panose="020B0604020202020204" pitchFamily="34" charset="0"/>
                <a:cs typeface="Arial" panose="020B0604020202020204" pitchFamily="34" charset="0"/>
              </a:rPr>
              <a:t>Loyola Marymount University, 1 LMU Drive, Los Angeles, CA 90045 USA</a:t>
            </a:r>
            <a:endParaRPr lang="en-US" sz="3600" b="1" dirty="0">
              <a:latin typeface="Arial" panose="020B0604020202020204" pitchFamily="34" charset="0"/>
              <a:cs typeface="Arial" panose="020B0604020202020204" pitchFamily="34" charset="0"/>
            </a:endParaRPr>
          </a:p>
        </p:txBody>
      </p:sp>
      <p:sp>
        <p:nvSpPr>
          <p:cNvPr id="53" name="Rectangle 52"/>
          <p:cNvSpPr/>
          <p:nvPr/>
        </p:nvSpPr>
        <p:spPr>
          <a:xfrm>
            <a:off x="13164595" y="4852767"/>
            <a:ext cx="30200925" cy="15250706"/>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dist"/>
            <a:endParaRPr lang="en-US" dirty="0"/>
          </a:p>
        </p:txBody>
      </p:sp>
      <p:sp>
        <p:nvSpPr>
          <p:cNvPr id="6" name="TextBox 5"/>
          <p:cNvSpPr txBox="1"/>
          <p:nvPr/>
        </p:nvSpPr>
        <p:spPr>
          <a:xfrm>
            <a:off x="636106" y="4802629"/>
            <a:ext cx="12089294" cy="892552"/>
          </a:xfrm>
          <a:prstGeom prst="rect">
            <a:avLst/>
          </a:prstGeom>
          <a:solidFill>
            <a:schemeClr val="bg1">
              <a:lumMod val="85000"/>
            </a:schemeClr>
          </a:solidFill>
        </p:spPr>
        <p:txBody>
          <a:bodyPr wrap="square" rtlCol="0">
            <a:spAutoFit/>
          </a:bodyPr>
          <a:lstStyle/>
          <a:p>
            <a:pPr algn="ctr"/>
            <a:r>
              <a:rPr lang="en-US" sz="2600" b="1" dirty="0" smtClean="0">
                <a:latin typeface="Arial" panose="020B0604020202020204" pitchFamily="34" charset="0"/>
                <a:cs typeface="Arial" panose="020B0604020202020204" pitchFamily="34" charset="0"/>
              </a:rPr>
              <a:t>Transcription Factors Control Gene Expression by Binding to Regulatory DNA Sequences Upstream of Genes</a:t>
            </a:r>
            <a:endParaRPr lang="en-US" sz="2600" b="1" dirty="0">
              <a:latin typeface="Arial" panose="020B0604020202020204" pitchFamily="34" charset="0"/>
              <a:cs typeface="Arial" panose="020B0604020202020204" pitchFamily="34" charset="0"/>
            </a:endParaRPr>
          </a:p>
        </p:txBody>
      </p:sp>
      <p:sp>
        <p:nvSpPr>
          <p:cNvPr id="11" name="Rectangle 10"/>
          <p:cNvSpPr/>
          <p:nvPr/>
        </p:nvSpPr>
        <p:spPr>
          <a:xfrm>
            <a:off x="31435716" y="20501927"/>
            <a:ext cx="11929805" cy="11788581"/>
          </a:xfrm>
          <a:prstGeom prst="rect">
            <a:avLst/>
          </a:prstGeom>
          <a:ln w="12700" cmpd="sng">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0" name="TextBox 9"/>
          <p:cNvSpPr txBox="1"/>
          <p:nvPr/>
        </p:nvSpPr>
        <p:spPr>
          <a:xfrm>
            <a:off x="31432603" y="27347334"/>
            <a:ext cx="11932920" cy="553998"/>
          </a:xfrm>
          <a:prstGeom prst="rect">
            <a:avLst/>
          </a:prstGeom>
          <a:solidFill>
            <a:srgbClr val="D9D9D9"/>
          </a:solidFill>
        </p:spPr>
        <p:txBody>
          <a:bodyPr wrap="square" rtlCol="0">
            <a:spAutoFit/>
          </a:bodyPr>
          <a:lstStyle/>
          <a:p>
            <a:pPr algn="ctr"/>
            <a:r>
              <a:rPr lang="en-US" sz="3000" b="1" dirty="0" smtClean="0">
                <a:latin typeface="Arial" panose="020B0604020202020204" pitchFamily="34" charset="0"/>
                <a:cs typeface="Arial" panose="020B0604020202020204" pitchFamily="34" charset="0"/>
              </a:rPr>
              <a:t>Acknowledgments</a:t>
            </a:r>
          </a:p>
        </p:txBody>
      </p:sp>
      <p:sp>
        <p:nvSpPr>
          <p:cNvPr id="12" name="TextBox 11"/>
          <p:cNvSpPr txBox="1"/>
          <p:nvPr/>
        </p:nvSpPr>
        <p:spPr>
          <a:xfrm>
            <a:off x="31432601" y="20487268"/>
            <a:ext cx="11932920" cy="553998"/>
          </a:xfrm>
          <a:prstGeom prst="rect">
            <a:avLst/>
          </a:prstGeom>
          <a:solidFill>
            <a:srgbClr val="D9D9D9"/>
          </a:solidFill>
        </p:spPr>
        <p:txBody>
          <a:bodyPr wrap="square" rtlCol="0">
            <a:spAutoFit/>
          </a:bodyPr>
          <a:lstStyle/>
          <a:p>
            <a:pPr algn="ctr"/>
            <a:r>
              <a:rPr lang="en-US" sz="3000" b="1" dirty="0" smtClean="0">
                <a:latin typeface="Arial" panose="020B0604020202020204" pitchFamily="34" charset="0"/>
                <a:cs typeface="Arial" panose="020B0604020202020204" pitchFamily="34" charset="0"/>
              </a:rPr>
              <a:t>Conclusions and Future Directions</a:t>
            </a:r>
            <a:endParaRPr lang="en-US" sz="3000" b="1" dirty="0">
              <a:latin typeface="Arial" panose="020B0604020202020204" pitchFamily="34" charset="0"/>
              <a:cs typeface="Arial" panose="020B0604020202020204" pitchFamily="34" charset="0"/>
            </a:endParaRPr>
          </a:p>
        </p:txBody>
      </p:sp>
      <p:sp>
        <p:nvSpPr>
          <p:cNvPr id="13" name="TextBox 12"/>
          <p:cNvSpPr txBox="1"/>
          <p:nvPr/>
        </p:nvSpPr>
        <p:spPr>
          <a:xfrm>
            <a:off x="31432602" y="29630304"/>
            <a:ext cx="11932920" cy="553998"/>
          </a:xfrm>
          <a:prstGeom prst="rect">
            <a:avLst/>
          </a:prstGeom>
          <a:solidFill>
            <a:srgbClr val="D9D9D9"/>
          </a:solidFill>
        </p:spPr>
        <p:txBody>
          <a:bodyPr wrap="square" rtlCol="0">
            <a:spAutoFit/>
          </a:bodyPr>
          <a:lstStyle/>
          <a:p>
            <a:pPr algn="ctr"/>
            <a:r>
              <a:rPr lang="en-US" sz="3000" b="1" dirty="0" smtClean="0">
                <a:latin typeface="Arial" panose="020B0604020202020204" pitchFamily="34" charset="0"/>
                <a:cs typeface="Arial" panose="020B0604020202020204" pitchFamily="34" charset="0"/>
              </a:rPr>
              <a:t>References </a:t>
            </a:r>
            <a:endParaRPr lang="en-US" sz="3000" b="1" dirty="0">
              <a:latin typeface="Arial" panose="020B0604020202020204" pitchFamily="34" charset="0"/>
              <a:cs typeface="Arial" panose="020B0604020202020204" pitchFamily="34" charset="0"/>
            </a:endParaRPr>
          </a:p>
        </p:txBody>
      </p:sp>
      <p:sp>
        <p:nvSpPr>
          <p:cNvPr id="19" name="TextBox 18"/>
          <p:cNvSpPr txBox="1"/>
          <p:nvPr/>
        </p:nvSpPr>
        <p:spPr>
          <a:xfrm>
            <a:off x="13166035" y="4833582"/>
            <a:ext cx="30199485" cy="553998"/>
          </a:xfrm>
          <a:prstGeom prst="rect">
            <a:avLst/>
          </a:prstGeom>
          <a:solidFill>
            <a:srgbClr val="D9D9D9"/>
          </a:solidFill>
        </p:spPr>
        <p:txBody>
          <a:bodyPr wrap="square" rtlCol="0">
            <a:spAutoFit/>
          </a:bodyPr>
          <a:lstStyle/>
          <a:p>
            <a:pPr algn="ctr"/>
            <a:r>
              <a:rPr lang="en-US" sz="3000" b="1" dirty="0" smtClean="0">
                <a:latin typeface="Arial" panose="020B0604020202020204" pitchFamily="34" charset="0"/>
                <a:cs typeface="Arial" panose="020B0604020202020204" pitchFamily="34" charset="0"/>
              </a:rPr>
              <a:t>Through Visualization of the Six Networks, GRNsight Highlighted  a Key Regulatory Motif </a:t>
            </a:r>
            <a:r>
              <a:rPr lang="en-US" sz="3000" b="1" dirty="0">
                <a:latin typeface="Arial" panose="020B0604020202020204" pitchFamily="34" charset="0"/>
                <a:cs typeface="Arial" panose="020B0604020202020204" pitchFamily="34" charset="0"/>
              </a:rPr>
              <a:t>F</a:t>
            </a:r>
            <a:r>
              <a:rPr lang="en-US" sz="3000" b="1" dirty="0" smtClean="0">
                <a:latin typeface="Arial" panose="020B0604020202020204" pitchFamily="34" charset="0"/>
                <a:cs typeface="Arial" panose="020B0604020202020204" pitchFamily="34" charset="0"/>
              </a:rPr>
              <a:t>ound in Five of the Six Database-Derived GRNs</a:t>
            </a:r>
          </a:p>
        </p:txBody>
      </p:sp>
      <p:sp>
        <p:nvSpPr>
          <p:cNvPr id="22" name="TextBox 21"/>
          <p:cNvSpPr txBox="1"/>
          <p:nvPr/>
        </p:nvSpPr>
        <p:spPr>
          <a:xfrm>
            <a:off x="31577999" y="27924379"/>
            <a:ext cx="11597883" cy="1600438"/>
          </a:xfrm>
          <a:prstGeom prst="rect">
            <a:avLst/>
          </a:prstGeom>
          <a:noFill/>
        </p:spPr>
        <p:txBody>
          <a:bodyPr wrap="square" rtlCol="0">
            <a:spAutoFit/>
          </a:bodyPr>
          <a:lstStyle/>
          <a:p>
            <a:r>
              <a:rPr lang="en-US" sz="1400" b="1" dirty="0">
                <a:latin typeface="Arial" panose="020B0604020202020204" pitchFamily="34" charset="0"/>
                <a:cs typeface="Arial" panose="020B0604020202020204" pitchFamily="34" charset="0"/>
              </a:rPr>
              <a:t>For their work on the GRNmap code, we would like to </a:t>
            </a:r>
            <a:r>
              <a:rPr lang="en-US" sz="1400" b="1" dirty="0" smtClean="0">
                <a:latin typeface="Arial" panose="020B0604020202020204" pitchFamily="34" charset="0"/>
                <a:cs typeface="Arial" panose="020B0604020202020204" pitchFamily="34" charset="0"/>
              </a:rPr>
              <a:t>thank </a:t>
            </a:r>
            <a:r>
              <a:rPr lang="en-US" sz="1400" b="1" dirty="0">
                <a:latin typeface="Arial" panose="020B0604020202020204" pitchFamily="34" charset="0"/>
                <a:cs typeface="Arial" panose="020B0604020202020204" pitchFamily="34" charset="0"/>
              </a:rPr>
              <a:t>Trixie Anne M. Roque, </a:t>
            </a:r>
            <a:r>
              <a:rPr lang="en-US" sz="1400" b="1" dirty="0" err="1">
                <a:latin typeface="Arial" panose="020B0604020202020204" pitchFamily="34" charset="0"/>
                <a:cs typeface="Arial" panose="020B0604020202020204" pitchFamily="34" charset="0"/>
              </a:rPr>
              <a:t>Chukwuemeka</a:t>
            </a:r>
            <a:r>
              <a:rPr lang="en-US" sz="1400" b="1" dirty="0">
                <a:latin typeface="Arial" panose="020B0604020202020204" pitchFamily="34" charset="0"/>
                <a:cs typeface="Arial" panose="020B0604020202020204" pitchFamily="34" charset="0"/>
              </a:rPr>
              <a:t> E. </a:t>
            </a:r>
            <a:r>
              <a:rPr lang="en-US" sz="1400" b="1" dirty="0" err="1">
                <a:latin typeface="Arial" panose="020B0604020202020204" pitchFamily="34" charset="0"/>
                <a:cs typeface="Arial" panose="020B0604020202020204" pitchFamily="34" charset="0"/>
              </a:rPr>
              <a:t>Azinge</a:t>
            </a:r>
            <a:r>
              <a:rPr lang="en-US" sz="1400" b="1" dirty="0" smtClean="0">
                <a:latin typeface="Arial" panose="020B0604020202020204" pitchFamily="34" charset="0"/>
                <a:cs typeface="Arial" panose="020B0604020202020204" pitchFamily="34" charset="0"/>
              </a:rPr>
              <a:t>, and Justin K. Torres. </a:t>
            </a:r>
            <a:r>
              <a:rPr lang="en-US" sz="1400" b="1" dirty="0">
                <a:latin typeface="Arial" panose="020B0604020202020204" pitchFamily="34" charset="0"/>
                <a:cs typeface="Arial" panose="020B0604020202020204" pitchFamily="34" charset="0"/>
              </a:rPr>
              <a:t>We thank Nicole A. Anguiano,  </a:t>
            </a:r>
            <a:r>
              <a:rPr lang="en-US" sz="1400" b="1" dirty="0" err="1">
                <a:latin typeface="Arial" panose="020B0604020202020204" pitchFamily="34" charset="0"/>
                <a:cs typeface="Arial" panose="020B0604020202020204" pitchFamily="34" charset="0"/>
              </a:rPr>
              <a:t>Anindita</a:t>
            </a:r>
            <a:r>
              <a:rPr lang="en-US" sz="1400" b="1" dirty="0">
                <a:latin typeface="Arial" panose="020B0604020202020204" pitchFamily="34" charset="0"/>
                <a:cs typeface="Arial" panose="020B0604020202020204" pitchFamily="34" charset="0"/>
              </a:rPr>
              <a:t> </a:t>
            </a:r>
            <a:r>
              <a:rPr lang="en-US" sz="1400" b="1" dirty="0" err="1">
                <a:latin typeface="Arial" panose="020B0604020202020204" pitchFamily="34" charset="0"/>
                <a:cs typeface="Arial" panose="020B0604020202020204" pitchFamily="34" charset="0"/>
              </a:rPr>
              <a:t>Varshneya</a:t>
            </a:r>
            <a:r>
              <a:rPr lang="en-US" sz="1400" b="1" dirty="0">
                <a:latin typeface="Arial" panose="020B0604020202020204" pitchFamily="34" charset="0"/>
                <a:cs typeface="Arial" panose="020B0604020202020204" pitchFamily="34" charset="0"/>
              </a:rPr>
              <a:t>, </a:t>
            </a:r>
            <a:r>
              <a:rPr lang="en-US" sz="1400" b="1" dirty="0" err="1">
                <a:latin typeface="Arial" panose="020B0604020202020204" pitchFamily="34" charset="0"/>
                <a:cs typeface="Arial" panose="020B0604020202020204" pitchFamily="34" charset="0"/>
              </a:rPr>
              <a:t>Mihir</a:t>
            </a:r>
            <a:r>
              <a:rPr lang="en-US" sz="1400" b="1" dirty="0">
                <a:latin typeface="Arial" panose="020B0604020202020204" pitchFamily="34" charset="0"/>
                <a:cs typeface="Arial" panose="020B0604020202020204" pitchFamily="34" charset="0"/>
              </a:rPr>
              <a:t> </a:t>
            </a:r>
            <a:r>
              <a:rPr lang="en-US" sz="1400" b="1" dirty="0" err="1">
                <a:latin typeface="Arial" panose="020B0604020202020204" pitchFamily="34" charset="0"/>
                <a:cs typeface="Arial" panose="020B0604020202020204" pitchFamily="34" charset="0"/>
              </a:rPr>
              <a:t>Samdarshi</a:t>
            </a:r>
            <a:r>
              <a:rPr lang="en-US" sz="1400" b="1" dirty="0">
                <a:latin typeface="Arial" panose="020B0604020202020204" pitchFamily="34" charset="0"/>
                <a:cs typeface="Arial" panose="020B0604020202020204" pitchFamily="34" charset="0"/>
              </a:rPr>
              <a:t>, </a:t>
            </a:r>
            <a:r>
              <a:rPr lang="en-US" sz="1400" b="1" dirty="0" smtClean="0">
                <a:latin typeface="Arial" panose="020B0604020202020204" pitchFamily="34" charset="0"/>
                <a:cs typeface="Arial" panose="020B0604020202020204" pitchFamily="34" charset="0"/>
              </a:rPr>
              <a:t>Edward </a:t>
            </a:r>
            <a:r>
              <a:rPr lang="en-US" sz="1400" b="1" dirty="0" err="1" smtClean="0">
                <a:latin typeface="Arial" panose="020B0604020202020204" pitchFamily="34" charset="0"/>
                <a:cs typeface="Arial" panose="020B0604020202020204" pitchFamily="34" charset="0"/>
              </a:rPr>
              <a:t>Bachuora</a:t>
            </a:r>
            <a:r>
              <a:rPr lang="en-US" sz="1400" b="1" dirty="0" smtClean="0">
                <a:latin typeface="Arial" panose="020B0604020202020204" pitchFamily="34" charset="0"/>
                <a:cs typeface="Arial" panose="020B0604020202020204" pitchFamily="34" charset="0"/>
              </a:rPr>
              <a:t>, Jen Shin, and Eileen </a:t>
            </a:r>
            <a:r>
              <a:rPr lang="en-US" sz="1400" b="1" dirty="0" err="1" smtClean="0">
                <a:latin typeface="Arial" panose="020B0604020202020204" pitchFamily="34" charset="0"/>
                <a:cs typeface="Arial" panose="020B0604020202020204" pitchFamily="34" charset="0"/>
              </a:rPr>
              <a:t>Choe</a:t>
            </a:r>
            <a:r>
              <a:rPr lang="en-US" sz="1400" b="1" dirty="0" smtClean="0">
                <a:latin typeface="Arial" panose="020B0604020202020204" pitchFamily="34" charset="0"/>
                <a:cs typeface="Arial" panose="020B0604020202020204" pitchFamily="34" charset="0"/>
              </a:rPr>
              <a:t> for their </a:t>
            </a:r>
            <a:r>
              <a:rPr lang="en-US" sz="1400" b="1" dirty="0">
                <a:latin typeface="Arial" panose="020B0604020202020204" pitchFamily="34" charset="0"/>
                <a:cs typeface="Arial" panose="020B0604020202020204" pitchFamily="34" charset="0"/>
              </a:rPr>
              <a:t>work on the GRNsight visualization software. Microarray data were collected by Cybele Arsan, Wesley </a:t>
            </a:r>
            <a:r>
              <a:rPr lang="en-US" sz="1400" b="1" dirty="0" err="1">
                <a:latin typeface="Arial" panose="020B0604020202020204" pitchFamily="34" charset="0"/>
                <a:cs typeface="Arial" panose="020B0604020202020204" pitchFamily="34" charset="0"/>
              </a:rPr>
              <a:t>Citti</a:t>
            </a:r>
            <a:r>
              <a:rPr lang="en-US" sz="1400" b="1" dirty="0">
                <a:latin typeface="Arial" panose="020B0604020202020204" pitchFamily="34" charset="0"/>
                <a:cs typeface="Arial" panose="020B0604020202020204" pitchFamily="34" charset="0"/>
              </a:rPr>
              <a:t>, Kevin </a:t>
            </a:r>
            <a:r>
              <a:rPr lang="en-US" sz="1400" b="1" dirty="0" err="1">
                <a:latin typeface="Arial" panose="020B0604020202020204" pitchFamily="34" charset="0"/>
                <a:cs typeface="Arial" panose="020B0604020202020204" pitchFamily="34" charset="0"/>
              </a:rPr>
              <a:t>Entzminger</a:t>
            </a:r>
            <a:r>
              <a:rPr lang="en-US" sz="1400" b="1" dirty="0">
                <a:latin typeface="Arial" panose="020B0604020202020204" pitchFamily="34" charset="0"/>
                <a:cs typeface="Arial" panose="020B0604020202020204" pitchFamily="34" charset="0"/>
              </a:rPr>
              <a:t>, Andrew Herman, Monica Hong, Heather King, Lauren </a:t>
            </a:r>
            <a:r>
              <a:rPr lang="en-US" sz="1400" b="1" dirty="0" err="1">
                <a:latin typeface="Arial" panose="020B0604020202020204" pitchFamily="34" charset="0"/>
                <a:cs typeface="Arial" panose="020B0604020202020204" pitchFamily="34" charset="0"/>
              </a:rPr>
              <a:t>Kubeck</a:t>
            </a:r>
            <a:r>
              <a:rPr lang="en-US" sz="1400" b="1" dirty="0">
                <a:latin typeface="Arial" panose="020B0604020202020204" pitchFamily="34" charset="0"/>
                <a:cs typeface="Arial" panose="020B0604020202020204" pitchFamily="34" charset="0"/>
              </a:rPr>
              <a:t>, Stephanie </a:t>
            </a:r>
            <a:r>
              <a:rPr lang="en-US" sz="1400" b="1" dirty="0" err="1">
                <a:latin typeface="Arial" panose="020B0604020202020204" pitchFamily="34" charset="0"/>
                <a:cs typeface="Arial" panose="020B0604020202020204" pitchFamily="34" charset="0"/>
              </a:rPr>
              <a:t>Kuelbs</a:t>
            </a:r>
            <a:r>
              <a:rPr lang="en-US" sz="1400" b="1" dirty="0">
                <a:latin typeface="Arial" panose="020B0604020202020204" pitchFamily="34" charset="0"/>
                <a:cs typeface="Arial" panose="020B0604020202020204" pitchFamily="34" charset="0"/>
              </a:rPr>
              <a:t>, Elizabeth Liu, Matthew Mejia, Kevin McGee, </a:t>
            </a:r>
            <a:r>
              <a:rPr lang="en-US" sz="1400" b="1" dirty="0" smtClean="0">
                <a:latin typeface="Arial" panose="020B0604020202020204" pitchFamily="34" charset="0"/>
                <a:cs typeface="Arial" panose="020B0604020202020204" pitchFamily="34" charset="0"/>
              </a:rPr>
              <a:t>Kenny </a:t>
            </a:r>
            <a:r>
              <a:rPr lang="en-US" sz="1400" b="1" dirty="0">
                <a:latin typeface="Arial" panose="020B0604020202020204" pitchFamily="34" charset="0"/>
                <a:cs typeface="Arial" panose="020B0604020202020204" pitchFamily="34" charset="0"/>
              </a:rPr>
              <a:t>Rodriguez, Olivia </a:t>
            </a:r>
            <a:r>
              <a:rPr lang="en-US" sz="1400" b="1" dirty="0" err="1">
                <a:latin typeface="Arial" panose="020B0604020202020204" pitchFamily="34" charset="0"/>
                <a:cs typeface="Arial" panose="020B0604020202020204" pitchFamily="34" charset="0"/>
              </a:rPr>
              <a:t>Sakhon</a:t>
            </a:r>
            <a:r>
              <a:rPr lang="en-US" sz="1400" b="1" dirty="0">
                <a:latin typeface="Arial" panose="020B0604020202020204" pitchFamily="34" charset="0"/>
                <a:cs typeface="Arial" panose="020B0604020202020204" pitchFamily="34" charset="0"/>
              </a:rPr>
              <a:t>, Alondra Vega, and Kevin Wyllie</a:t>
            </a:r>
            <a:r>
              <a:rPr lang="en-US" sz="1400" b="1" dirty="0" smtClean="0">
                <a:latin typeface="Arial" panose="020B0604020202020204" pitchFamily="34" charset="0"/>
                <a:cs typeface="Arial" panose="020B0604020202020204" pitchFamily="34" charset="0"/>
              </a:rPr>
              <a:t>. Further, we would like to thank Kristen M. </a:t>
            </a:r>
            <a:r>
              <a:rPr lang="en-US" sz="1400" b="1" dirty="0" err="1" smtClean="0">
                <a:latin typeface="Arial" panose="020B0604020202020204" pitchFamily="34" charset="0"/>
                <a:cs typeface="Arial" panose="020B0604020202020204" pitchFamily="34" charset="0"/>
              </a:rPr>
              <a:t>Horstmann</a:t>
            </a:r>
            <a:r>
              <a:rPr lang="en-US" sz="1400" b="1" dirty="0" smtClean="0">
                <a:latin typeface="Arial" panose="020B0604020202020204" pitchFamily="34" charset="0"/>
                <a:cs typeface="Arial" panose="020B0604020202020204" pitchFamily="34" charset="0"/>
              </a:rPr>
              <a:t> and Margaret J. O’Neil for their contributions to the GRNmap data analysis team. </a:t>
            </a:r>
            <a:r>
              <a:rPr lang="en-US" sz="1400" b="1" dirty="0">
                <a:latin typeface="Arial" panose="020B0604020202020204" pitchFamily="34" charset="0"/>
                <a:cs typeface="Arial" panose="020B0604020202020204" pitchFamily="34" charset="0"/>
              </a:rPr>
              <a:t>This work was supported by NSF-RUI Award 0921038 (K.D.D., B.G.F.), a </a:t>
            </a:r>
            <a:r>
              <a:rPr lang="en-US" sz="1400" b="1" dirty="0" err="1">
                <a:latin typeface="Arial" panose="020B0604020202020204" pitchFamily="34" charset="0"/>
                <a:cs typeface="Arial" panose="020B0604020202020204" pitchFamily="34" charset="0"/>
              </a:rPr>
              <a:t>Kadner</a:t>
            </a:r>
            <a:r>
              <a:rPr lang="en-US" sz="1400" b="1" dirty="0">
                <a:latin typeface="Arial" panose="020B0604020202020204" pitchFamily="34" charset="0"/>
                <a:cs typeface="Arial" panose="020B0604020202020204" pitchFamily="34" charset="0"/>
              </a:rPr>
              <a:t>-Pitts Research Grant (</a:t>
            </a:r>
            <a:r>
              <a:rPr lang="en-US" sz="1400" b="1" dirty="0" smtClean="0">
                <a:latin typeface="Arial" panose="020B0604020202020204" pitchFamily="34" charset="0"/>
                <a:cs typeface="Arial" panose="020B0604020202020204" pitchFamily="34" charset="0"/>
              </a:rPr>
              <a:t>K.D.D.), </a:t>
            </a:r>
            <a:r>
              <a:rPr lang="en-US" sz="1400" b="1" dirty="0">
                <a:latin typeface="Arial" panose="020B0604020202020204" pitchFamily="34" charset="0"/>
                <a:cs typeface="Arial" panose="020B0604020202020204" pitchFamily="34" charset="0"/>
              </a:rPr>
              <a:t>and a Loyola Marymount University Honors Program Summer Fellowship </a:t>
            </a:r>
            <a:r>
              <a:rPr lang="en-US" sz="1400" b="1" dirty="0" smtClean="0">
                <a:latin typeface="Arial" panose="020B0604020202020204" pitchFamily="34" charset="0"/>
                <a:cs typeface="Arial" panose="020B0604020202020204" pitchFamily="34" charset="0"/>
              </a:rPr>
              <a:t>(N.E.W).</a:t>
            </a:r>
          </a:p>
        </p:txBody>
      </p:sp>
      <p:sp>
        <p:nvSpPr>
          <p:cNvPr id="28" name="TextBox 27"/>
          <p:cNvSpPr txBox="1"/>
          <p:nvPr/>
        </p:nvSpPr>
        <p:spPr>
          <a:xfrm>
            <a:off x="13165740" y="20501927"/>
            <a:ext cx="17800431" cy="1015663"/>
          </a:xfrm>
          <a:prstGeom prst="rect">
            <a:avLst/>
          </a:prstGeom>
          <a:solidFill>
            <a:schemeClr val="bg1">
              <a:lumMod val="85000"/>
            </a:schemeClr>
          </a:solidFill>
        </p:spPr>
        <p:txBody>
          <a:bodyPr wrap="square" rtlCol="0">
            <a:spAutoFit/>
          </a:bodyPr>
          <a:lstStyle/>
          <a:p>
            <a:pPr algn="ctr"/>
            <a:r>
              <a:rPr lang="en-US" sz="3000" b="1" dirty="0" smtClean="0">
                <a:latin typeface="Arial" panose="020B0604020202020204" pitchFamily="34" charset="0"/>
                <a:cs typeface="Arial" panose="020B0604020202020204" pitchFamily="34" charset="0"/>
              </a:rPr>
              <a:t>Graph Statistics Demonstrate that the Transcription Factors in this Motif Exhibit a </a:t>
            </a:r>
          </a:p>
          <a:p>
            <a:pPr algn="ctr"/>
            <a:r>
              <a:rPr lang="en-US" sz="3000" b="1" dirty="0" smtClean="0">
                <a:latin typeface="Arial" panose="020B0604020202020204" pitchFamily="34" charset="0"/>
                <a:cs typeface="Arial" panose="020B0604020202020204" pitchFamily="34" charset="0"/>
              </a:rPr>
              <a:t>High Degree of Influence on the Overall GRNs</a:t>
            </a:r>
            <a:endParaRPr lang="en-US" sz="3000" b="1" dirty="0">
              <a:latin typeface="Arial" panose="020B0604020202020204" pitchFamily="34" charset="0"/>
              <a:cs typeface="Arial" panose="020B0604020202020204" pitchFamily="34" charset="0"/>
            </a:endParaRPr>
          </a:p>
        </p:txBody>
      </p:sp>
      <p:pic>
        <p:nvPicPr>
          <p:cNvPr id="42" name="Picture 2" descr="Transcription"/>
          <p:cNvPicPr>
            <a:picLocks noChangeAspect="1" noChangeArrowheads="1"/>
          </p:cNvPicPr>
          <p:nvPr/>
        </p:nvPicPr>
        <p:blipFill rotWithShape="1">
          <a:blip r:embed="rId2" cstate="email">
            <a:extLst>
              <a:ext uri="{28A0092B-C50C-407E-A947-70E740481C1C}">
                <a14:useLocalDpi xmlns:a14="http://schemas.microsoft.com/office/drawing/2010/main" val="0"/>
              </a:ext>
            </a:extLst>
          </a:blip>
          <a:srcRect l="3742" t="38440" r="2917" b="21317"/>
          <a:stretch/>
        </p:blipFill>
        <p:spPr>
          <a:xfrm>
            <a:off x="767852" y="6122310"/>
            <a:ext cx="4623298" cy="1714500"/>
          </a:xfrm>
          <a:prstGeom prst="rect">
            <a:avLst/>
          </a:prstGeom>
          <a:noFill/>
        </p:spPr>
      </p:pic>
      <p:sp>
        <p:nvSpPr>
          <p:cNvPr id="43" name="TextBox 42"/>
          <p:cNvSpPr txBox="1"/>
          <p:nvPr/>
        </p:nvSpPr>
        <p:spPr>
          <a:xfrm>
            <a:off x="5479716" y="5709545"/>
            <a:ext cx="7112334" cy="2862322"/>
          </a:xfrm>
          <a:prstGeom prst="rect">
            <a:avLst/>
          </a:prstGeom>
          <a:noFill/>
        </p:spPr>
        <p:txBody>
          <a:bodyPr wrap="square" rtlCol="0">
            <a:spAutoFit/>
          </a:bodyPr>
          <a:lstStyle/>
          <a:p>
            <a:pPr marL="342900" indent="-342900">
              <a:buFont typeface="Arial"/>
              <a:buChar char="•"/>
            </a:pPr>
            <a:r>
              <a:rPr lang="en-US" sz="2000" b="1" dirty="0" smtClean="0">
                <a:latin typeface="Arial"/>
                <a:cs typeface="Arial"/>
              </a:rPr>
              <a:t>Activators increase gene expression.</a:t>
            </a:r>
          </a:p>
          <a:p>
            <a:pPr marL="342900" indent="-342900">
              <a:buFont typeface="Arial"/>
              <a:buChar char="•"/>
            </a:pPr>
            <a:r>
              <a:rPr lang="en-US" sz="2000" b="1" dirty="0" smtClean="0">
                <a:latin typeface="Arial"/>
                <a:cs typeface="Arial"/>
              </a:rPr>
              <a:t>Repressors decrease gene expression.</a:t>
            </a:r>
          </a:p>
          <a:p>
            <a:pPr marL="342900" indent="-342900">
              <a:buFont typeface="Arial"/>
              <a:buChar char="•"/>
            </a:pPr>
            <a:r>
              <a:rPr lang="en-US" sz="2000" b="1" dirty="0" smtClean="0">
                <a:latin typeface="Arial"/>
                <a:cs typeface="Arial"/>
              </a:rPr>
              <a:t>Transcription factors are themselves proteins that are encoded by genes.</a:t>
            </a:r>
          </a:p>
          <a:p>
            <a:pPr marL="342900" indent="-342900">
              <a:buFont typeface="Arial"/>
              <a:buChar char="•"/>
            </a:pPr>
            <a:r>
              <a:rPr lang="en-US" sz="2000" b="1" dirty="0" smtClean="0">
                <a:latin typeface="Arial"/>
                <a:cs typeface="Arial"/>
              </a:rPr>
              <a:t>A </a:t>
            </a:r>
            <a:r>
              <a:rPr lang="en-US" sz="2000" b="1" dirty="0" smtClean="0">
                <a:latin typeface="Arial" panose="020B0604020202020204" pitchFamily="34" charset="0"/>
                <a:cs typeface="Arial" panose="020B0604020202020204" pitchFamily="34" charset="0"/>
              </a:rPr>
              <a:t>gene </a:t>
            </a:r>
            <a:r>
              <a:rPr lang="en-US" sz="2000" b="1" dirty="0">
                <a:latin typeface="Arial" panose="020B0604020202020204" pitchFamily="34" charset="0"/>
                <a:cs typeface="Arial" panose="020B0604020202020204" pitchFamily="34" charset="0"/>
              </a:rPr>
              <a:t>regulatory network (GRN) consists of a set of transcription factors that regulate the level of expression </a:t>
            </a:r>
            <a:r>
              <a:rPr lang="en-US" sz="2000" b="1" dirty="0" smtClean="0">
                <a:latin typeface="Arial" panose="020B0604020202020204" pitchFamily="34" charset="0"/>
                <a:cs typeface="Arial" panose="020B0604020202020204" pitchFamily="34" charset="0"/>
              </a:rPr>
              <a:t>of a set of target genes.</a:t>
            </a:r>
          </a:p>
          <a:p>
            <a:pPr marL="342900" indent="-342900">
              <a:buFont typeface="Arial"/>
              <a:buChar char="•"/>
            </a:pPr>
            <a:r>
              <a:rPr lang="en-US" sz="2000" b="1" dirty="0" smtClean="0">
                <a:latin typeface="Arial" panose="020B0604020202020204" pitchFamily="34" charset="0"/>
                <a:cs typeface="Arial" panose="020B0604020202020204" pitchFamily="34" charset="0"/>
              </a:rPr>
              <a:t>The dynamics of a GRN model how the expression of genes in the network change over time.</a:t>
            </a:r>
            <a:endParaRPr lang="en-US" sz="2000" b="1" dirty="0" smtClean="0">
              <a:latin typeface="Arial"/>
              <a:cs typeface="Arial"/>
            </a:endParaRPr>
          </a:p>
        </p:txBody>
      </p:sp>
      <p:sp>
        <p:nvSpPr>
          <p:cNvPr id="83" name="TextBox 82"/>
          <p:cNvSpPr txBox="1"/>
          <p:nvPr/>
        </p:nvSpPr>
        <p:spPr>
          <a:xfrm>
            <a:off x="636106" y="8754182"/>
            <a:ext cx="12089294" cy="892552"/>
          </a:xfrm>
          <a:prstGeom prst="rect">
            <a:avLst/>
          </a:prstGeom>
          <a:solidFill>
            <a:srgbClr val="D9D9D9"/>
          </a:solidFill>
        </p:spPr>
        <p:txBody>
          <a:bodyPr wrap="square" rtlCol="0">
            <a:spAutoFit/>
          </a:bodyPr>
          <a:lstStyle/>
          <a:p>
            <a:pPr algn="ctr"/>
            <a:r>
              <a:rPr lang="en-US" sz="2600" b="1" dirty="0" smtClean="0">
                <a:latin typeface="Arial" panose="020B0604020202020204" pitchFamily="34" charset="0"/>
                <a:cs typeface="Arial" panose="020B0604020202020204" pitchFamily="34" charset="0"/>
              </a:rPr>
              <a:t>Yeast Respond to the Environmental Stress of Cold Shock </a:t>
            </a:r>
          </a:p>
          <a:p>
            <a:pPr algn="ctr"/>
            <a:r>
              <a:rPr lang="en-US" sz="2600" b="1" dirty="0" smtClean="0">
                <a:latin typeface="Arial" panose="020B0604020202020204" pitchFamily="34" charset="0"/>
                <a:cs typeface="Arial" panose="020B0604020202020204" pitchFamily="34" charset="0"/>
              </a:rPr>
              <a:t>by Altering Gene Expression</a:t>
            </a:r>
            <a:endParaRPr lang="en-US" sz="2600" b="1" dirty="0">
              <a:latin typeface="Arial" panose="020B0604020202020204" pitchFamily="34" charset="0"/>
              <a:cs typeface="Arial" panose="020B0604020202020204" pitchFamily="34" charset="0"/>
            </a:endParaRPr>
          </a:p>
        </p:txBody>
      </p:sp>
      <p:sp>
        <p:nvSpPr>
          <p:cNvPr id="88" name="TextBox 87"/>
          <p:cNvSpPr txBox="1"/>
          <p:nvPr/>
        </p:nvSpPr>
        <p:spPr>
          <a:xfrm>
            <a:off x="636106" y="20881467"/>
            <a:ext cx="12089294" cy="892552"/>
          </a:xfrm>
          <a:prstGeom prst="rect">
            <a:avLst/>
          </a:prstGeom>
          <a:solidFill>
            <a:srgbClr val="D9D9D9"/>
          </a:solidFill>
        </p:spPr>
        <p:txBody>
          <a:bodyPr wrap="square" rtlCol="0">
            <a:spAutoFit/>
          </a:bodyPr>
          <a:lstStyle/>
          <a:p>
            <a:pPr algn="ctr"/>
            <a:r>
              <a:rPr lang="en-US" sz="2600" b="1" dirty="0" smtClean="0">
                <a:latin typeface="Arial" panose="020B0604020202020204" pitchFamily="34" charset="0"/>
                <a:cs typeface="Arial" panose="020B0604020202020204" pitchFamily="34" charset="0"/>
              </a:rPr>
              <a:t>Modeling of the GRNs Revealed Consistent Regulatory Relationships Among a Series of Transcription Factors</a:t>
            </a:r>
          </a:p>
        </p:txBody>
      </p:sp>
      <p:sp>
        <p:nvSpPr>
          <p:cNvPr id="106" name="TextBox 105"/>
          <p:cNvSpPr txBox="1"/>
          <p:nvPr/>
        </p:nvSpPr>
        <p:spPr>
          <a:xfrm>
            <a:off x="14111521" y="5398464"/>
            <a:ext cx="3123602" cy="1138773"/>
          </a:xfrm>
          <a:prstGeom prst="rect">
            <a:avLst/>
          </a:prstGeom>
          <a:noFill/>
          <a:ln>
            <a:noFill/>
          </a:ln>
        </p:spPr>
        <p:txBody>
          <a:bodyPr wrap="square" rtlCol="0">
            <a:spAutoFit/>
          </a:bodyPr>
          <a:lstStyle/>
          <a:p>
            <a:pPr algn="ctr"/>
            <a:r>
              <a:rPr lang="en-US" sz="2400" b="1" u="sng" dirty="0" smtClean="0">
                <a:latin typeface="Arial"/>
                <a:cs typeface="Arial"/>
              </a:rPr>
              <a:t>1. Network derived from </a:t>
            </a:r>
            <a:r>
              <a:rPr lang="en-US" sz="2400" b="1" u="sng" dirty="0" err="1" smtClean="0">
                <a:latin typeface="Arial"/>
                <a:cs typeface="Arial"/>
              </a:rPr>
              <a:t>wt</a:t>
            </a:r>
            <a:r>
              <a:rPr lang="en-US" sz="2400" b="1" u="sng" dirty="0" smtClean="0">
                <a:latin typeface="Arial"/>
                <a:cs typeface="Arial"/>
              </a:rPr>
              <a:t> data</a:t>
            </a:r>
          </a:p>
          <a:p>
            <a:pPr algn="ctr"/>
            <a:r>
              <a:rPr lang="en-US" sz="2000" b="1" dirty="0" smtClean="0">
                <a:latin typeface="Arial"/>
                <a:cs typeface="Arial"/>
              </a:rPr>
              <a:t> 16 genes, 36 edges</a:t>
            </a:r>
          </a:p>
        </p:txBody>
      </p:sp>
      <p:sp>
        <p:nvSpPr>
          <p:cNvPr id="57" name="TextBox 56"/>
          <p:cNvSpPr txBox="1"/>
          <p:nvPr/>
        </p:nvSpPr>
        <p:spPr>
          <a:xfrm>
            <a:off x="13166034" y="12531761"/>
            <a:ext cx="30199486" cy="553998"/>
          </a:xfrm>
          <a:prstGeom prst="rect">
            <a:avLst/>
          </a:prstGeom>
          <a:solidFill>
            <a:schemeClr val="bg1">
              <a:lumMod val="85000"/>
            </a:schemeClr>
          </a:solidFill>
        </p:spPr>
        <p:txBody>
          <a:bodyPr wrap="square" rtlCol="0">
            <a:spAutoFit/>
          </a:bodyPr>
          <a:lstStyle/>
          <a:p>
            <a:pPr algn="ctr"/>
            <a:r>
              <a:rPr lang="en-US" sz="3000" b="1" dirty="0" smtClean="0">
                <a:latin typeface="Arial" panose="020B0604020202020204" pitchFamily="34" charset="0"/>
                <a:cs typeface="Arial" panose="020B0604020202020204" pitchFamily="34" charset="0"/>
              </a:rPr>
              <a:t>Changes in the Expression of Cin5, Gln3, Hmo1, and Yhp1 were Well Modeled and Demonstrate Sequential Activation</a:t>
            </a:r>
            <a:endParaRPr lang="en-US" sz="3000" b="1" dirty="0">
              <a:latin typeface="Arial" panose="020B0604020202020204" pitchFamily="34" charset="0"/>
              <a:cs typeface="Arial" panose="020B0604020202020204" pitchFamily="34" charset="0"/>
            </a:endParaRPr>
          </a:p>
        </p:txBody>
      </p:sp>
      <p:pic>
        <p:nvPicPr>
          <p:cNvPr id="14" name="Picture 13" descr="Screen Shot 2016-03-15 at 7.16.16 PM.png"/>
          <p:cNvPicPr>
            <a:picLocks noChangeAspect="1"/>
          </p:cNvPicPr>
          <p:nvPr/>
        </p:nvPicPr>
        <p:blipFill rotWithShape="1">
          <a:blip r:embed="rId3">
            <a:extLst>
              <a:ext uri="{28A0092B-C50C-407E-A947-70E740481C1C}">
                <a14:useLocalDpi xmlns:a14="http://schemas.microsoft.com/office/drawing/2010/main" val="0"/>
              </a:ext>
            </a:extLst>
          </a:blip>
          <a:srcRect r="1819"/>
          <a:stretch/>
        </p:blipFill>
        <p:spPr>
          <a:xfrm>
            <a:off x="825002" y="2769320"/>
            <a:ext cx="3716630" cy="1456201"/>
          </a:xfrm>
          <a:prstGeom prst="rect">
            <a:avLst/>
          </a:prstGeom>
        </p:spPr>
      </p:pic>
      <p:sp>
        <p:nvSpPr>
          <p:cNvPr id="96" name="TextBox 95"/>
          <p:cNvSpPr txBox="1"/>
          <p:nvPr/>
        </p:nvSpPr>
        <p:spPr>
          <a:xfrm>
            <a:off x="24291058" y="5398464"/>
            <a:ext cx="3247565" cy="1138773"/>
          </a:xfrm>
          <a:prstGeom prst="rect">
            <a:avLst/>
          </a:prstGeom>
          <a:noFill/>
          <a:ln>
            <a:noFill/>
          </a:ln>
        </p:spPr>
        <p:txBody>
          <a:bodyPr wrap="square" rtlCol="0">
            <a:spAutoFit/>
          </a:bodyPr>
          <a:lstStyle/>
          <a:p>
            <a:pPr algn="ctr"/>
            <a:r>
              <a:rPr lang="en-US" sz="2400" b="1" u="sng" dirty="0" smtClean="0">
                <a:latin typeface="Arial"/>
                <a:cs typeface="Arial"/>
              </a:rPr>
              <a:t>3. Network derived from ∆cin5 data</a:t>
            </a:r>
          </a:p>
          <a:p>
            <a:pPr algn="ctr"/>
            <a:r>
              <a:rPr lang="en-US" sz="2000" b="1" dirty="0" smtClean="0">
                <a:latin typeface="Arial"/>
                <a:cs typeface="Arial"/>
              </a:rPr>
              <a:t> 17 genes, 32 edges </a:t>
            </a:r>
          </a:p>
        </p:txBody>
      </p:sp>
      <p:sp>
        <p:nvSpPr>
          <p:cNvPr id="97" name="TextBox 96"/>
          <p:cNvSpPr txBox="1"/>
          <p:nvPr/>
        </p:nvSpPr>
        <p:spPr>
          <a:xfrm>
            <a:off x="19155201" y="5412112"/>
            <a:ext cx="3102365" cy="1138773"/>
          </a:xfrm>
          <a:prstGeom prst="rect">
            <a:avLst/>
          </a:prstGeom>
          <a:noFill/>
          <a:ln>
            <a:noFill/>
          </a:ln>
        </p:spPr>
        <p:txBody>
          <a:bodyPr wrap="square" rtlCol="0">
            <a:spAutoFit/>
          </a:bodyPr>
          <a:lstStyle/>
          <a:p>
            <a:pPr algn="ctr"/>
            <a:r>
              <a:rPr lang="en-US" sz="2400" b="1" u="sng" dirty="0" smtClean="0">
                <a:latin typeface="Arial"/>
                <a:cs typeface="Arial"/>
              </a:rPr>
              <a:t>2. Network derived from ∆cin5 data</a:t>
            </a:r>
          </a:p>
          <a:p>
            <a:pPr algn="ctr"/>
            <a:r>
              <a:rPr lang="en-US" sz="2000" b="1" dirty="0" smtClean="0">
                <a:latin typeface="Arial"/>
                <a:cs typeface="Arial"/>
              </a:rPr>
              <a:t> 14 genes, 25 edges</a:t>
            </a:r>
          </a:p>
        </p:txBody>
      </p:sp>
      <p:sp>
        <p:nvSpPr>
          <p:cNvPr id="98" name="TextBox 97"/>
          <p:cNvSpPr txBox="1"/>
          <p:nvPr/>
        </p:nvSpPr>
        <p:spPr>
          <a:xfrm>
            <a:off x="29263910" y="5390638"/>
            <a:ext cx="3317341" cy="1138773"/>
          </a:xfrm>
          <a:prstGeom prst="rect">
            <a:avLst/>
          </a:prstGeom>
          <a:noFill/>
          <a:ln>
            <a:noFill/>
          </a:ln>
        </p:spPr>
        <p:txBody>
          <a:bodyPr wrap="square" rtlCol="0">
            <a:spAutoFit/>
          </a:bodyPr>
          <a:lstStyle/>
          <a:p>
            <a:pPr algn="ctr"/>
            <a:r>
              <a:rPr lang="en-US" sz="2400" b="1" u="sng" dirty="0" smtClean="0">
                <a:latin typeface="Arial"/>
                <a:cs typeface="Arial"/>
              </a:rPr>
              <a:t>4. Network derived from ∆gln3 data</a:t>
            </a:r>
            <a:endParaRPr lang="en-US" sz="2400" b="1" dirty="0" smtClean="0">
              <a:latin typeface="Arial"/>
              <a:cs typeface="Arial"/>
            </a:endParaRPr>
          </a:p>
          <a:p>
            <a:pPr algn="ctr"/>
            <a:r>
              <a:rPr lang="en-US" sz="2000" b="1" dirty="0" smtClean="0">
                <a:latin typeface="Arial"/>
                <a:cs typeface="Arial"/>
              </a:rPr>
              <a:t>14 genes, 35 edges</a:t>
            </a:r>
          </a:p>
        </p:txBody>
      </p:sp>
      <p:sp>
        <p:nvSpPr>
          <p:cNvPr id="99" name="TextBox 98"/>
          <p:cNvSpPr txBox="1"/>
          <p:nvPr/>
        </p:nvSpPr>
        <p:spPr>
          <a:xfrm>
            <a:off x="34248035" y="5398464"/>
            <a:ext cx="3237626" cy="1138773"/>
          </a:xfrm>
          <a:prstGeom prst="rect">
            <a:avLst/>
          </a:prstGeom>
          <a:noFill/>
          <a:ln>
            <a:noFill/>
          </a:ln>
        </p:spPr>
        <p:txBody>
          <a:bodyPr wrap="square" rtlCol="0">
            <a:spAutoFit/>
          </a:bodyPr>
          <a:lstStyle/>
          <a:p>
            <a:pPr algn="ctr"/>
            <a:r>
              <a:rPr lang="en-US" sz="2400" b="1" u="sng" dirty="0" smtClean="0">
                <a:latin typeface="Arial"/>
                <a:cs typeface="Arial"/>
              </a:rPr>
              <a:t>5. Network derived from ∆hap4 data</a:t>
            </a:r>
          </a:p>
          <a:p>
            <a:pPr algn="ctr"/>
            <a:r>
              <a:rPr lang="en-US" sz="2000" b="1" dirty="0" smtClean="0">
                <a:latin typeface="Arial"/>
                <a:cs typeface="Arial"/>
              </a:rPr>
              <a:t>15 genes, 28 edges</a:t>
            </a:r>
          </a:p>
        </p:txBody>
      </p:sp>
      <p:sp>
        <p:nvSpPr>
          <p:cNvPr id="115" name="TextBox 114"/>
          <p:cNvSpPr txBox="1"/>
          <p:nvPr/>
        </p:nvSpPr>
        <p:spPr>
          <a:xfrm>
            <a:off x="31451543" y="21055584"/>
            <a:ext cx="11932922" cy="6555641"/>
          </a:xfrm>
          <a:prstGeom prst="rect">
            <a:avLst/>
          </a:prstGeom>
          <a:noFill/>
        </p:spPr>
        <p:txBody>
          <a:bodyPr wrap="square" rtlCol="0">
            <a:spAutoFit/>
          </a:bodyPr>
          <a:lstStyle/>
          <a:p>
            <a:pPr marL="690372" indent="-342900">
              <a:buFont typeface="Arial" panose="020B0604020202020204" pitchFamily="34" charset="0"/>
              <a:buChar char="•"/>
            </a:pPr>
            <a:r>
              <a:rPr lang="en-US" sz="2000" b="1" dirty="0" smtClean="0">
                <a:latin typeface="arial" panose="020B0604020202020204" pitchFamily="34" charset="0"/>
              </a:rPr>
              <a:t>By analyzing GRNmap output data and employing GRNsight visualization, </a:t>
            </a:r>
            <a:r>
              <a:rPr lang="en-US" sz="2000" b="1" dirty="0">
                <a:latin typeface="arial" panose="020B0604020202020204" pitchFamily="34" charset="0"/>
              </a:rPr>
              <a:t>a circuit involving the transcription </a:t>
            </a:r>
            <a:r>
              <a:rPr lang="en-US" sz="2000" b="1" dirty="0" smtClean="0">
                <a:latin typeface="arial" panose="020B0604020202020204" pitchFamily="34" charset="0"/>
              </a:rPr>
              <a:t>factors Hmo1, Cin5, Yhp1, and Gln3 </a:t>
            </a:r>
            <a:r>
              <a:rPr lang="en-US" sz="2000" b="1" dirty="0">
                <a:latin typeface="arial" panose="020B0604020202020204" pitchFamily="34" charset="0"/>
              </a:rPr>
              <a:t>was identified. These genes </a:t>
            </a:r>
            <a:r>
              <a:rPr lang="en-US" sz="2000" b="1" dirty="0" smtClean="0">
                <a:latin typeface="arial" panose="020B0604020202020204" pitchFamily="34" charset="0"/>
              </a:rPr>
              <a:t>regulate </a:t>
            </a:r>
            <a:r>
              <a:rPr lang="en-US" sz="2000" b="1" dirty="0">
                <a:latin typeface="arial" panose="020B0604020202020204" pitchFamily="34" charset="0"/>
              </a:rPr>
              <a:t>the progression of yeast’s cell cycle as a </a:t>
            </a:r>
            <a:r>
              <a:rPr lang="en-US" sz="2000" b="1" dirty="0" smtClean="0">
                <a:latin typeface="arial" panose="020B0604020202020204" pitchFamily="34" charset="0"/>
              </a:rPr>
              <a:t>response to cold shock.</a:t>
            </a:r>
            <a:endParaRPr lang="en-US" sz="2000" dirty="0">
              <a:latin typeface="arial" panose="020B0604020202020204" pitchFamily="34" charset="0"/>
            </a:endParaRPr>
          </a:p>
          <a:p>
            <a:pPr marL="690372" indent="-342900">
              <a:buFont typeface="Arial" panose="020B0604020202020204" pitchFamily="34" charset="0"/>
              <a:buChar char="•"/>
            </a:pPr>
            <a:r>
              <a:rPr lang="en-US" sz="2000" b="1" dirty="0" smtClean="0">
                <a:latin typeface="arial" panose="020B0604020202020204" pitchFamily="34" charset="0"/>
              </a:rPr>
              <a:t>Hmo1</a:t>
            </a:r>
            <a:r>
              <a:rPr lang="en-US" sz="2000" b="1" dirty="0">
                <a:latin typeface="arial" panose="020B0604020202020204" pitchFamily="34" charset="0"/>
              </a:rPr>
              <a:t> plays a role in genome maintenance by regulating transcription of </a:t>
            </a:r>
            <a:r>
              <a:rPr lang="en-US" sz="2000" b="1" dirty="0" smtClean="0">
                <a:latin typeface="arial" panose="020B0604020202020204" pitchFamily="34" charset="0"/>
              </a:rPr>
              <a:t>RNAs. Cin5 </a:t>
            </a:r>
            <a:r>
              <a:rPr lang="en-US" sz="2000" b="1" dirty="0">
                <a:latin typeface="arial" panose="020B0604020202020204" pitchFamily="34" charset="0"/>
              </a:rPr>
              <a:t>is a leucine-zipper and guides TUP1, a stress response gene, to its targets. </a:t>
            </a:r>
            <a:r>
              <a:rPr lang="en-US" sz="2000" b="1" dirty="0" smtClean="0">
                <a:latin typeface="arial" panose="020B0604020202020204" pitchFamily="34" charset="0"/>
              </a:rPr>
              <a:t>Yhp1 </a:t>
            </a:r>
            <a:r>
              <a:rPr lang="en-US" sz="2000" b="1" dirty="0">
                <a:latin typeface="arial" panose="020B0604020202020204" pitchFamily="34" charset="0"/>
              </a:rPr>
              <a:t>represses genes involved in M/G1 transition by binding to their promoter region, the early cell cycle </a:t>
            </a:r>
            <a:r>
              <a:rPr lang="en-US" sz="2000" b="1" dirty="0" smtClean="0">
                <a:latin typeface="arial" panose="020B0604020202020204" pitchFamily="34" charset="0"/>
              </a:rPr>
              <a:t>box. Finally, Gln3 activates genes regulated by nitrogen catabolite repression and, when expressed at high levels, results in a slow growth phenotype. The LSE and the ratio of output LSE to theoretical minimum LSE for each network demonstrated that the model works consistently for this range of network sizes.</a:t>
            </a:r>
            <a:endParaRPr lang="en-US" sz="2000" dirty="0" smtClean="0">
              <a:latin typeface="arial" panose="020B0604020202020204" pitchFamily="34" charset="0"/>
            </a:endParaRPr>
          </a:p>
          <a:p>
            <a:pPr marL="690372" indent="-342900">
              <a:buFont typeface="Arial" panose="020B0604020202020204" pitchFamily="34" charset="0"/>
              <a:buChar char="•"/>
            </a:pPr>
            <a:r>
              <a:rPr lang="en-US" sz="2000" b="1" dirty="0" smtClean="0">
                <a:latin typeface="arial" panose="020B0604020202020204" pitchFamily="34" charset="0"/>
              </a:rPr>
              <a:t>Multiple regression analysis of GRNmap outputs and graph statistics for the wild-type network (db1) indicated that nodes with high </a:t>
            </a:r>
            <a:r>
              <a:rPr lang="en-US" sz="2000" b="1" dirty="0" err="1" smtClean="0">
                <a:latin typeface="arial" panose="020B0604020202020204" pitchFamily="34" charset="0"/>
              </a:rPr>
              <a:t>indegrees</a:t>
            </a:r>
            <a:r>
              <a:rPr lang="en-US" sz="2000" b="1" dirty="0" smtClean="0">
                <a:latin typeface="arial" panose="020B0604020202020204" pitchFamily="34" charset="0"/>
              </a:rPr>
              <a:t> and closeness centralities were more effectively modeled by GRNmap. Further, transcription factors with both fixed and estimated parameters that kept their concentrations low were better modeled, which is consistent with our empirical understanding of transcription factor dynamics in the cell.</a:t>
            </a:r>
            <a:endParaRPr lang="en-US" sz="2000" dirty="0">
              <a:latin typeface="arial" panose="020B0604020202020204" pitchFamily="34" charset="0"/>
            </a:endParaRPr>
          </a:p>
          <a:p>
            <a:pPr marL="690372" indent="-342900">
              <a:buFont typeface="Arial" panose="020B0604020202020204" pitchFamily="34" charset="0"/>
              <a:buChar char="•"/>
            </a:pPr>
            <a:r>
              <a:rPr lang="en-US" sz="2000" b="1" dirty="0" smtClean="0">
                <a:latin typeface="arial" panose="020B0604020202020204" pitchFamily="34" charset="0"/>
              </a:rPr>
              <a:t>Future directions include performing multiple regression analyses using data from db2-db6. Analysis of these test results will allow us to better understand what factors impact how well individual transcription factors are modeled.</a:t>
            </a:r>
          </a:p>
          <a:p>
            <a:pPr marL="690372" indent="-342900">
              <a:buFont typeface="Arial" panose="020B0604020202020204" pitchFamily="34" charset="0"/>
              <a:buChar char="•"/>
            </a:pPr>
            <a:r>
              <a:rPr lang="en-US" sz="2000" b="1" dirty="0">
                <a:solidFill>
                  <a:srgbClr val="000000"/>
                </a:solidFill>
                <a:latin typeface="arial" panose="020B0604020202020204" pitchFamily="34" charset="0"/>
              </a:rPr>
              <a:t>We would also like to compare </a:t>
            </a:r>
            <a:r>
              <a:rPr lang="en-US" sz="2000" b="1" dirty="0" err="1">
                <a:solidFill>
                  <a:srgbClr val="000000"/>
                </a:solidFill>
                <a:latin typeface="arial" panose="020B0604020202020204" pitchFamily="34" charset="0"/>
              </a:rPr>
              <a:t>GRNmap’s</a:t>
            </a:r>
            <a:r>
              <a:rPr lang="en-US" sz="2000" b="1" dirty="0">
                <a:solidFill>
                  <a:srgbClr val="000000"/>
                </a:solidFill>
                <a:latin typeface="arial" panose="020B0604020202020204" pitchFamily="34" charset="0"/>
              </a:rPr>
              <a:t> optimized production rates to published rates, giving us more confidence in the model’s capacity to generate parameters.</a:t>
            </a:r>
            <a:endParaRPr lang="en-US" sz="2000" dirty="0">
              <a:solidFill>
                <a:srgbClr val="000000"/>
              </a:solidFill>
              <a:latin typeface="arial" panose="020B0604020202020204" pitchFamily="34" charset="0"/>
            </a:endParaRPr>
          </a:p>
          <a:p>
            <a:pPr marL="347472"/>
            <a:endParaRPr lang="en-US" sz="2000" b="1" dirty="0" smtClean="0">
              <a:solidFill>
                <a:srgbClr val="FF0000"/>
              </a:solidFill>
              <a:latin typeface="Arial"/>
              <a:cs typeface="Arial"/>
            </a:endParaRPr>
          </a:p>
        </p:txBody>
      </p:sp>
      <p:grpSp>
        <p:nvGrpSpPr>
          <p:cNvPr id="21" name="Group 20"/>
          <p:cNvGrpSpPr/>
          <p:nvPr/>
        </p:nvGrpSpPr>
        <p:grpSpPr>
          <a:xfrm>
            <a:off x="40821365" y="1895621"/>
            <a:ext cx="2431734" cy="2338070"/>
            <a:chOff x="40622580" y="1895621"/>
            <a:chExt cx="2431734" cy="2338070"/>
          </a:xfrm>
        </p:grpSpPr>
        <p:pic>
          <p:nvPicPr>
            <p:cNvPr id="6648" name="Picture 504" descr="C:\Users\kjohn102\Desktop\hnrs.jpg"/>
            <p:cNvPicPr>
              <a:picLocks noChangeAspect="1" noChangeArrowheads="1"/>
            </p:cNvPicPr>
            <p:nvPr/>
          </p:nvPicPr>
          <p:blipFill rotWithShape="1">
            <a:blip r:embed="rId4">
              <a:extLst>
                <a:ext uri="{28A0092B-C50C-407E-A947-70E740481C1C}">
                  <a14:useLocalDpi xmlns:a14="http://schemas.microsoft.com/office/drawing/2010/main" val="0"/>
                </a:ext>
              </a:extLst>
            </a:blip>
            <a:srcRect l="13307" t="47979" r="15846" b="34811"/>
            <a:stretch/>
          </p:blipFill>
          <p:spPr bwMode="auto">
            <a:xfrm>
              <a:off x="40622580" y="3643019"/>
              <a:ext cx="2431734" cy="590672"/>
            </a:xfrm>
            <a:prstGeom prst="rect">
              <a:avLst/>
            </a:prstGeom>
            <a:noFill/>
            <a:extLst>
              <a:ext uri="{909E8E84-426E-40dd-AFC4-6F175D3DCCD1}">
                <a14:hiddenFill xmlns:a14="http://schemas.microsoft.com/office/drawing/2010/main">
                  <a:solidFill>
                    <a:srgbClr val="FFFFFF"/>
                  </a:solidFill>
                </a14:hiddenFill>
              </a:ext>
            </a:extLst>
          </p:spPr>
        </p:pic>
        <p:pic>
          <p:nvPicPr>
            <p:cNvPr id="6649" name="Picture 505" descr="C:\Users\kjohn102\Desktop\imgres.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811789" y="1895621"/>
              <a:ext cx="1747398" cy="1747398"/>
            </a:xfrm>
            <a:prstGeom prst="rect">
              <a:avLst/>
            </a:prstGeom>
            <a:noFill/>
            <a:extLst>
              <a:ext uri="{909E8E84-426E-40dd-AFC4-6F175D3DCCD1}">
                <a14:hiddenFill xmlns:a14="http://schemas.microsoft.com/office/drawing/2010/main">
                  <a:solidFill>
                    <a:srgbClr val="FFFFFF"/>
                  </a:solidFill>
                </a14:hiddenFill>
              </a:ext>
            </a:extLst>
          </p:spPr>
        </p:pic>
      </p:grpSp>
      <p:sp>
        <p:nvSpPr>
          <p:cNvPr id="116" name="TextBox 115"/>
          <p:cNvSpPr txBox="1"/>
          <p:nvPr/>
        </p:nvSpPr>
        <p:spPr>
          <a:xfrm>
            <a:off x="39107417" y="5384816"/>
            <a:ext cx="3254513" cy="1138773"/>
          </a:xfrm>
          <a:prstGeom prst="rect">
            <a:avLst/>
          </a:prstGeom>
          <a:noFill/>
          <a:ln>
            <a:noFill/>
          </a:ln>
        </p:spPr>
        <p:txBody>
          <a:bodyPr wrap="square" rtlCol="0">
            <a:spAutoFit/>
          </a:bodyPr>
          <a:lstStyle/>
          <a:p>
            <a:pPr algn="ctr"/>
            <a:r>
              <a:rPr lang="en-US" sz="2400" b="1" u="sng" dirty="0" smtClean="0">
                <a:latin typeface="Arial"/>
                <a:cs typeface="Arial"/>
              </a:rPr>
              <a:t>6. Network derived from ∆zap1 data</a:t>
            </a:r>
          </a:p>
          <a:p>
            <a:pPr algn="ctr"/>
            <a:r>
              <a:rPr lang="en-US" sz="2000" b="1" dirty="0" smtClean="0">
                <a:latin typeface="Arial"/>
                <a:cs typeface="Arial"/>
              </a:rPr>
              <a:t>16 genes, 27 edges</a:t>
            </a:r>
          </a:p>
        </p:txBody>
      </p:sp>
      <p:grpSp>
        <p:nvGrpSpPr>
          <p:cNvPr id="16" name="Group 15"/>
          <p:cNvGrpSpPr/>
          <p:nvPr/>
        </p:nvGrpSpPr>
        <p:grpSpPr>
          <a:xfrm>
            <a:off x="13165741" y="6645164"/>
            <a:ext cx="5028412" cy="3308962"/>
            <a:chOff x="13165741" y="6797564"/>
            <a:chExt cx="5028412" cy="3308962"/>
          </a:xfrm>
        </p:grpSpPr>
        <p:pic>
          <p:nvPicPr>
            <p:cNvPr id="105" name="Picture 104"/>
            <p:cNvPicPr>
              <a:picLocks noChangeAspect="1"/>
            </p:cNvPicPr>
            <p:nvPr/>
          </p:nvPicPr>
          <p:blipFill rotWithShape="1">
            <a:blip r:embed="rId6">
              <a:extLst>
                <a:ext uri="{28A0092B-C50C-407E-A947-70E740481C1C}">
                  <a14:useLocalDpi xmlns:a14="http://schemas.microsoft.com/office/drawing/2010/main" val="0"/>
                </a:ext>
              </a:extLst>
            </a:blip>
            <a:srcRect l="5533" t="994" r="5297" b="5577"/>
            <a:stretch/>
          </p:blipFill>
          <p:spPr>
            <a:xfrm>
              <a:off x="13165741" y="6797564"/>
              <a:ext cx="5028412" cy="3308962"/>
            </a:xfrm>
            <a:prstGeom prst="rect">
              <a:avLst/>
            </a:prstGeom>
          </p:spPr>
        </p:pic>
        <p:sp>
          <p:nvSpPr>
            <p:cNvPr id="110" name="Rectangle 109"/>
            <p:cNvSpPr/>
            <p:nvPr/>
          </p:nvSpPr>
          <p:spPr>
            <a:xfrm>
              <a:off x="14085871" y="9854059"/>
              <a:ext cx="408558" cy="154789"/>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ectangle 111"/>
            <p:cNvSpPr/>
            <p:nvPr/>
          </p:nvSpPr>
          <p:spPr>
            <a:xfrm>
              <a:off x="13238875" y="8497582"/>
              <a:ext cx="408558" cy="154789"/>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112"/>
            <p:cNvSpPr/>
            <p:nvPr/>
          </p:nvSpPr>
          <p:spPr>
            <a:xfrm>
              <a:off x="16813783" y="7808166"/>
              <a:ext cx="408558" cy="154789"/>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116"/>
            <p:cNvSpPr/>
            <p:nvPr/>
          </p:nvSpPr>
          <p:spPr>
            <a:xfrm>
              <a:off x="17720293" y="7103098"/>
              <a:ext cx="408558" cy="154789"/>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0" name="Group 119"/>
          <p:cNvGrpSpPr/>
          <p:nvPr/>
        </p:nvGrpSpPr>
        <p:grpSpPr>
          <a:xfrm>
            <a:off x="18168608" y="6923765"/>
            <a:ext cx="4850747" cy="3027255"/>
            <a:chOff x="8360875" y="1590760"/>
            <a:chExt cx="3429000" cy="2125980"/>
          </a:xfrm>
        </p:grpSpPr>
        <p:pic>
          <p:nvPicPr>
            <p:cNvPr id="121" name="Picture 120"/>
            <p:cNvPicPr>
              <a:picLocks noChangeAspect="1"/>
            </p:cNvPicPr>
            <p:nvPr/>
          </p:nvPicPr>
          <p:blipFill rotWithShape="1">
            <a:blip r:embed="rId7">
              <a:extLst>
                <a:ext uri="{28A0092B-C50C-407E-A947-70E740481C1C}">
                  <a14:useLocalDpi xmlns:a14="http://schemas.microsoft.com/office/drawing/2010/main" val="0"/>
                </a:ext>
              </a:extLst>
            </a:blip>
            <a:srcRect l="8083" t="7184" r="6346" b="7604"/>
            <a:stretch/>
          </p:blipFill>
          <p:spPr>
            <a:xfrm>
              <a:off x="8360875" y="1590760"/>
              <a:ext cx="3429000" cy="2125980"/>
            </a:xfrm>
            <a:prstGeom prst="rect">
              <a:avLst/>
            </a:prstGeom>
          </p:spPr>
        </p:pic>
        <p:sp>
          <p:nvSpPr>
            <p:cNvPr id="122" name="Rectangle 121"/>
            <p:cNvSpPr/>
            <p:nvPr/>
          </p:nvSpPr>
          <p:spPr>
            <a:xfrm>
              <a:off x="8401049" y="2560934"/>
              <a:ext cx="278606" cy="107157"/>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122"/>
            <p:cNvSpPr/>
            <p:nvPr/>
          </p:nvSpPr>
          <p:spPr>
            <a:xfrm>
              <a:off x="11408567" y="1619903"/>
              <a:ext cx="278606" cy="107157"/>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Rectangle 123"/>
            <p:cNvSpPr/>
            <p:nvPr/>
          </p:nvSpPr>
          <p:spPr>
            <a:xfrm>
              <a:off x="10700204" y="2114145"/>
              <a:ext cx="278606" cy="107157"/>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127"/>
            <p:cNvSpPr/>
            <p:nvPr/>
          </p:nvSpPr>
          <p:spPr>
            <a:xfrm>
              <a:off x="8408192" y="3556244"/>
              <a:ext cx="278606" cy="107157"/>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9" name="Group 148"/>
          <p:cNvGrpSpPr/>
          <p:nvPr/>
        </p:nvGrpSpPr>
        <p:grpSpPr>
          <a:xfrm>
            <a:off x="33380691" y="6602367"/>
            <a:ext cx="4895038" cy="3249815"/>
            <a:chOff x="4335805" y="4358744"/>
            <a:chExt cx="3429000" cy="2299958"/>
          </a:xfrm>
        </p:grpSpPr>
        <p:pic>
          <p:nvPicPr>
            <p:cNvPr id="177" name="Content Placeholder 4" descr="dHAP4 Network--Weighted.png"/>
            <p:cNvPicPr>
              <a:picLocks noChangeAspect="1"/>
            </p:cNvPicPr>
            <p:nvPr/>
          </p:nvPicPr>
          <p:blipFill rotWithShape="1">
            <a:blip r:embed="rId8">
              <a:extLst>
                <a:ext uri="{28A0092B-C50C-407E-A947-70E740481C1C}">
                  <a14:useLocalDpi xmlns:a14="http://schemas.microsoft.com/office/drawing/2010/main" val="0"/>
                </a:ext>
              </a:extLst>
            </a:blip>
            <a:srcRect l="8629" t="1100" r="1512" b="3875"/>
            <a:stretch/>
          </p:blipFill>
          <p:spPr>
            <a:xfrm>
              <a:off x="4335805" y="4358744"/>
              <a:ext cx="3429000" cy="2299958"/>
            </a:xfrm>
            <a:prstGeom prst="rect">
              <a:avLst/>
            </a:prstGeom>
          </p:spPr>
        </p:pic>
        <p:sp>
          <p:nvSpPr>
            <p:cNvPr id="178" name="Rectangle 177"/>
            <p:cNvSpPr/>
            <p:nvPr/>
          </p:nvSpPr>
          <p:spPr>
            <a:xfrm>
              <a:off x="4378188" y="5541115"/>
              <a:ext cx="278606" cy="107157"/>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Rectangle 178"/>
            <p:cNvSpPr/>
            <p:nvPr/>
          </p:nvSpPr>
          <p:spPr>
            <a:xfrm>
              <a:off x="4959211" y="6495280"/>
              <a:ext cx="278606" cy="107157"/>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Rectangle 179"/>
            <p:cNvSpPr/>
            <p:nvPr/>
          </p:nvSpPr>
          <p:spPr>
            <a:xfrm>
              <a:off x="6817762" y="5075195"/>
              <a:ext cx="278606" cy="107157"/>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Rectangle 180"/>
            <p:cNvSpPr/>
            <p:nvPr/>
          </p:nvSpPr>
          <p:spPr>
            <a:xfrm>
              <a:off x="7433330" y="4570814"/>
              <a:ext cx="278606" cy="107157"/>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2" name="Group 181"/>
          <p:cNvGrpSpPr/>
          <p:nvPr/>
        </p:nvGrpSpPr>
        <p:grpSpPr>
          <a:xfrm>
            <a:off x="38376981" y="6776868"/>
            <a:ext cx="4680829" cy="3084741"/>
            <a:chOff x="8183192" y="4453602"/>
            <a:chExt cx="3429000" cy="2160740"/>
          </a:xfrm>
        </p:grpSpPr>
        <p:pic>
          <p:nvPicPr>
            <p:cNvPr id="183" name="Content Placeholder 6" descr="dZAP1 Network--Weighted.png"/>
            <p:cNvPicPr>
              <a:picLocks noChangeAspect="1"/>
            </p:cNvPicPr>
            <p:nvPr/>
          </p:nvPicPr>
          <p:blipFill rotWithShape="1">
            <a:blip r:embed="rId9">
              <a:extLst>
                <a:ext uri="{28A0092B-C50C-407E-A947-70E740481C1C}">
                  <a14:useLocalDpi xmlns:a14="http://schemas.microsoft.com/office/drawing/2010/main" val="0"/>
                </a:ext>
              </a:extLst>
            </a:blip>
            <a:srcRect l="6297" t="4866" r="3016" b="5321"/>
            <a:stretch/>
          </p:blipFill>
          <p:spPr>
            <a:xfrm>
              <a:off x="8183192" y="4453602"/>
              <a:ext cx="3429000" cy="2160740"/>
            </a:xfrm>
            <a:prstGeom prst="rect">
              <a:avLst/>
            </a:prstGeom>
          </p:spPr>
        </p:pic>
        <p:sp>
          <p:nvSpPr>
            <p:cNvPr id="184" name="Rectangle 183"/>
            <p:cNvSpPr/>
            <p:nvPr/>
          </p:nvSpPr>
          <p:spPr>
            <a:xfrm>
              <a:off x="8258257" y="5545879"/>
              <a:ext cx="278606" cy="107157"/>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Rectangle 184"/>
            <p:cNvSpPr/>
            <p:nvPr/>
          </p:nvSpPr>
          <p:spPr>
            <a:xfrm>
              <a:off x="10654620" y="5059877"/>
              <a:ext cx="278606" cy="107157"/>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p:cNvSpPr/>
            <p:nvPr/>
          </p:nvSpPr>
          <p:spPr>
            <a:xfrm>
              <a:off x="11278788" y="4568432"/>
              <a:ext cx="278606" cy="107157"/>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aphicFrame>
        <p:nvGraphicFramePr>
          <p:cNvPr id="18" name="Table 17"/>
          <p:cNvGraphicFramePr>
            <a:graphicFrameLocks noGrp="1"/>
          </p:cNvGraphicFramePr>
          <p:nvPr>
            <p:extLst>
              <p:ext uri="{D42A27DB-BD31-4B8C-83A1-F6EECF244321}">
                <p14:modId xmlns:p14="http://schemas.microsoft.com/office/powerpoint/2010/main" val="3112925627"/>
              </p:ext>
            </p:extLst>
          </p:nvPr>
        </p:nvGraphicFramePr>
        <p:xfrm>
          <a:off x="39008588" y="13860698"/>
          <a:ext cx="3721198" cy="2158103"/>
        </p:xfrm>
        <a:graphic>
          <a:graphicData uri="http://schemas.openxmlformats.org/drawingml/2006/table">
            <a:tbl>
              <a:tblPr/>
              <a:tblGrid>
                <a:gridCol w="1016482"/>
                <a:gridCol w="676179"/>
                <a:gridCol w="676179"/>
                <a:gridCol w="676179"/>
                <a:gridCol w="676179"/>
              </a:tblGrid>
              <a:tr h="427929">
                <a:tc gridSpan="5">
                  <a:txBody>
                    <a:bodyPr/>
                    <a:lstStyle/>
                    <a:p>
                      <a:pPr algn="ctr" fontAlgn="ctr"/>
                      <a:r>
                        <a:rPr lang="en-US" sz="1300" b="1" i="0" u="none" strike="noStrike" dirty="0">
                          <a:solidFill>
                            <a:srgbClr val="000000"/>
                          </a:solidFill>
                          <a:effectLst/>
                          <a:latin typeface="Arial" panose="020B0604020202020204" pitchFamily="34" charset="0"/>
                        </a:rPr>
                        <a:t>Within Strain ANOVA                                                        Benjamini and Hochberg Corrected </a:t>
                      </a:r>
                      <a:r>
                        <a:rPr lang="en-US" sz="1300" b="1" i="1" u="none" strike="noStrike" dirty="0" smtClean="0">
                          <a:solidFill>
                            <a:srgbClr val="000000"/>
                          </a:solidFill>
                          <a:effectLst/>
                          <a:latin typeface="Arial" panose="020B0604020202020204" pitchFamily="34" charset="0"/>
                        </a:rPr>
                        <a:t>p </a:t>
                      </a:r>
                      <a:r>
                        <a:rPr lang="en-US" sz="1300" b="1" i="0" u="none" strike="noStrike" dirty="0" smtClean="0">
                          <a:solidFill>
                            <a:srgbClr val="000000"/>
                          </a:solidFill>
                          <a:effectLst/>
                          <a:latin typeface="Arial" panose="020B0604020202020204" pitchFamily="34" charset="0"/>
                        </a:rPr>
                        <a:t>values </a:t>
                      </a:r>
                      <a:endParaRPr lang="en-US" sz="1300" b="1" i="0" u="none" strike="noStrike" dirty="0">
                        <a:solidFill>
                          <a:srgbClr val="000000"/>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250714">
                <a:tc>
                  <a:txBody>
                    <a:bodyPr/>
                    <a:lstStyle/>
                    <a:p>
                      <a:pPr algn="ctr" fontAlgn="ctr"/>
                      <a:endParaRPr lang="en-US" sz="1300" b="1" i="0" u="none" strike="noStrike" dirty="0">
                        <a:solidFill>
                          <a:srgbClr val="000000"/>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1" i="0" u="none" strike="noStrike" dirty="0" smtClean="0">
                          <a:solidFill>
                            <a:srgbClr val="000000"/>
                          </a:solidFill>
                          <a:effectLst/>
                          <a:latin typeface="Arial" panose="020B0604020202020204" pitchFamily="34" charset="0"/>
                        </a:rPr>
                        <a:t>HMO1</a:t>
                      </a:r>
                      <a:endParaRPr lang="en-US" sz="1300" b="1" i="0" u="none" strike="noStrike" dirty="0">
                        <a:solidFill>
                          <a:srgbClr val="000000"/>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1" i="0" u="none" strike="noStrike" dirty="0" smtClean="0">
                          <a:solidFill>
                            <a:srgbClr val="000000"/>
                          </a:solidFill>
                          <a:effectLst/>
                          <a:latin typeface="Arial" panose="020B0604020202020204" pitchFamily="34" charset="0"/>
                        </a:rPr>
                        <a:t>CIN5</a:t>
                      </a:r>
                      <a:endParaRPr lang="en-US" sz="1300" b="1" i="0" u="none" strike="noStrike" dirty="0">
                        <a:solidFill>
                          <a:srgbClr val="000000"/>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1" i="0" u="none" strike="noStrike" dirty="0" smtClean="0">
                          <a:solidFill>
                            <a:srgbClr val="000000"/>
                          </a:solidFill>
                          <a:effectLst/>
                          <a:latin typeface="Arial" panose="020B0604020202020204" pitchFamily="34" charset="0"/>
                        </a:rPr>
                        <a:t>YHP1</a:t>
                      </a:r>
                      <a:endParaRPr lang="en-US" sz="1300" b="1" i="0" u="none" strike="noStrike" dirty="0">
                        <a:solidFill>
                          <a:srgbClr val="000000"/>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1" i="0" u="none" strike="noStrike" dirty="0" smtClean="0">
                          <a:solidFill>
                            <a:srgbClr val="000000"/>
                          </a:solidFill>
                          <a:effectLst/>
                          <a:latin typeface="Arial" panose="020B0604020202020204" pitchFamily="34" charset="0"/>
                        </a:rPr>
                        <a:t>GLN3</a:t>
                      </a:r>
                      <a:endParaRPr lang="en-US" sz="1300" b="1" i="0" u="none" strike="noStrike" dirty="0">
                        <a:solidFill>
                          <a:srgbClr val="000000"/>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50713">
                <a:tc>
                  <a:txBody>
                    <a:bodyPr/>
                    <a:lstStyle/>
                    <a:p>
                      <a:pPr algn="ctr" fontAlgn="ctr"/>
                      <a:r>
                        <a:rPr lang="en-US" sz="1300" b="1" i="0" u="none" strike="noStrike" dirty="0" smtClean="0">
                          <a:solidFill>
                            <a:srgbClr val="000000"/>
                          </a:solidFill>
                          <a:effectLst/>
                          <a:latin typeface="Arial" panose="020B0604020202020204" pitchFamily="34" charset="0"/>
                        </a:rPr>
                        <a:t>Wild-Type</a:t>
                      </a:r>
                      <a:endParaRPr lang="en-US" sz="1300" b="1" i="0" u="none" strike="noStrike" dirty="0">
                        <a:solidFill>
                          <a:srgbClr val="000000"/>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smtClean="0">
                          <a:solidFill>
                            <a:srgbClr val="000000"/>
                          </a:solidFill>
                          <a:effectLst/>
                          <a:latin typeface="Arial" panose="020B0604020202020204" pitchFamily="34" charset="0"/>
                        </a:rPr>
                        <a:t>0.0397</a:t>
                      </a:r>
                      <a:endParaRPr lang="en-US" sz="1300" b="0" i="0" u="none" strike="noStrike" dirty="0">
                        <a:solidFill>
                          <a:srgbClr val="000000"/>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smtClean="0">
                          <a:solidFill>
                            <a:srgbClr val="000000"/>
                          </a:solidFill>
                          <a:effectLst/>
                          <a:latin typeface="Arial" panose="020B0604020202020204" pitchFamily="34" charset="0"/>
                        </a:rPr>
                        <a:t>0.0662</a:t>
                      </a:r>
                      <a:endParaRPr lang="en-US" sz="1300" b="0" i="0" u="none" strike="noStrike" dirty="0">
                        <a:solidFill>
                          <a:srgbClr val="000000"/>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a:solidFill>
                            <a:srgbClr val="000000"/>
                          </a:solidFill>
                          <a:effectLst/>
                          <a:latin typeface="Arial" panose="020B0604020202020204" pitchFamily="34" charset="0"/>
                        </a:rPr>
                        <a:t>0.1743</a:t>
                      </a: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smtClean="0">
                          <a:solidFill>
                            <a:srgbClr val="000000"/>
                          </a:solidFill>
                          <a:effectLst/>
                          <a:latin typeface="Arial" panose="020B0604020202020204" pitchFamily="34" charset="0"/>
                        </a:rPr>
                        <a:t>0.4189</a:t>
                      </a:r>
                      <a:endParaRPr lang="en-US" sz="1300" b="0" i="0" u="none" strike="noStrike" dirty="0">
                        <a:solidFill>
                          <a:srgbClr val="000000"/>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50713">
                <a:tc>
                  <a:txBody>
                    <a:bodyPr/>
                    <a:lstStyle/>
                    <a:p>
                      <a:pPr algn="ctr" fontAlgn="ctr"/>
                      <a:r>
                        <a:rPr lang="en-US" sz="1200" b="1" dirty="0" smtClean="0">
                          <a:solidFill>
                            <a:schemeClr val="tx2">
                              <a:lumMod val="40000"/>
                              <a:lumOff val="60000"/>
                            </a:schemeClr>
                          </a:solidFill>
                          <a:latin typeface="arial" panose="020B0604020202020204" pitchFamily="34" charset="0"/>
                        </a:rPr>
                        <a:t>∆</a:t>
                      </a:r>
                      <a:r>
                        <a:rPr lang="en-US" sz="1300" b="1" i="0" u="none" strike="noStrike" dirty="0" smtClean="0">
                          <a:solidFill>
                            <a:schemeClr val="tx2">
                              <a:lumMod val="40000"/>
                              <a:lumOff val="60000"/>
                            </a:schemeClr>
                          </a:solidFill>
                          <a:effectLst/>
                          <a:latin typeface="Arial" panose="020B0604020202020204" pitchFamily="34" charset="0"/>
                        </a:rPr>
                        <a:t>cin5</a:t>
                      </a:r>
                      <a:endParaRPr lang="en-US" sz="1300" b="1" i="0" u="none" strike="noStrike" dirty="0">
                        <a:solidFill>
                          <a:schemeClr val="tx2">
                            <a:lumMod val="40000"/>
                            <a:lumOff val="60000"/>
                          </a:schemeClr>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smtClean="0">
                          <a:solidFill>
                            <a:schemeClr val="tx2">
                              <a:lumMod val="40000"/>
                              <a:lumOff val="60000"/>
                            </a:schemeClr>
                          </a:solidFill>
                          <a:effectLst/>
                          <a:latin typeface="Arial" panose="020B0604020202020204" pitchFamily="34" charset="0"/>
                        </a:rPr>
                        <a:t>0.0022</a:t>
                      </a:r>
                      <a:endParaRPr lang="en-US" sz="1300" b="0" i="0" u="none" strike="noStrike" dirty="0">
                        <a:solidFill>
                          <a:schemeClr val="tx2">
                            <a:lumMod val="40000"/>
                            <a:lumOff val="60000"/>
                          </a:schemeClr>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smtClean="0">
                          <a:solidFill>
                            <a:schemeClr val="tx2">
                              <a:lumMod val="40000"/>
                              <a:lumOff val="60000"/>
                            </a:schemeClr>
                          </a:solidFill>
                          <a:effectLst/>
                          <a:latin typeface="Arial" panose="020B0604020202020204" pitchFamily="34" charset="0"/>
                        </a:rPr>
                        <a:t>— </a:t>
                      </a:r>
                      <a:endParaRPr lang="en-US" sz="1300" b="0" i="0" u="none" strike="noStrike" dirty="0">
                        <a:solidFill>
                          <a:schemeClr val="tx2">
                            <a:lumMod val="40000"/>
                            <a:lumOff val="60000"/>
                          </a:schemeClr>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a:solidFill>
                            <a:schemeClr val="tx2">
                              <a:lumMod val="40000"/>
                              <a:lumOff val="60000"/>
                            </a:schemeClr>
                          </a:solidFill>
                          <a:effectLst/>
                          <a:latin typeface="Arial" panose="020B0604020202020204" pitchFamily="34" charset="0"/>
                        </a:rPr>
                        <a:t>0.8684</a:t>
                      </a: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smtClean="0">
                          <a:solidFill>
                            <a:schemeClr val="tx2">
                              <a:lumMod val="40000"/>
                              <a:lumOff val="60000"/>
                            </a:schemeClr>
                          </a:solidFill>
                          <a:effectLst/>
                          <a:latin typeface="Arial" panose="020B0604020202020204" pitchFamily="34" charset="0"/>
                        </a:rPr>
                        <a:t>0.5468</a:t>
                      </a:r>
                      <a:endParaRPr lang="en-US" sz="1300" b="0" i="0" u="none" strike="noStrike" dirty="0">
                        <a:solidFill>
                          <a:schemeClr val="tx2">
                            <a:lumMod val="40000"/>
                            <a:lumOff val="60000"/>
                          </a:schemeClr>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50713">
                <a:tc>
                  <a:txBody>
                    <a:bodyPr/>
                    <a:lstStyle/>
                    <a:p>
                      <a:pPr algn="ctr" fontAlgn="ctr"/>
                      <a:r>
                        <a:rPr lang="en-US" sz="1400" b="1" dirty="0" smtClean="0">
                          <a:solidFill>
                            <a:srgbClr val="C00000"/>
                          </a:solidFill>
                          <a:latin typeface="arial" panose="020B0604020202020204" pitchFamily="34" charset="0"/>
                        </a:rPr>
                        <a:t>∆</a:t>
                      </a:r>
                      <a:r>
                        <a:rPr lang="en-US" sz="1300" b="1" i="0" u="none" strike="noStrike" dirty="0" smtClean="0">
                          <a:solidFill>
                            <a:srgbClr val="C00000"/>
                          </a:solidFill>
                          <a:effectLst/>
                          <a:latin typeface="Arial" panose="020B0604020202020204" pitchFamily="34" charset="0"/>
                        </a:rPr>
                        <a:t>gln3</a:t>
                      </a:r>
                      <a:endParaRPr lang="en-US" sz="1300" b="1" i="0" u="none" strike="noStrike" dirty="0">
                        <a:solidFill>
                          <a:srgbClr val="C00000"/>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smtClean="0">
                          <a:solidFill>
                            <a:srgbClr val="C00000"/>
                          </a:solidFill>
                          <a:effectLst/>
                          <a:latin typeface="Arial" panose="020B0604020202020204" pitchFamily="34" charset="0"/>
                        </a:rPr>
                        <a:t>0.0025</a:t>
                      </a:r>
                      <a:endParaRPr lang="en-US" sz="1300" b="1" i="0" u="none" strike="noStrike" dirty="0">
                        <a:solidFill>
                          <a:srgbClr val="C00000"/>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smtClean="0">
                          <a:solidFill>
                            <a:srgbClr val="C00000"/>
                          </a:solidFill>
                          <a:effectLst/>
                          <a:latin typeface="Arial" panose="020B0604020202020204" pitchFamily="34" charset="0"/>
                        </a:rPr>
                        <a:t>0.0163</a:t>
                      </a:r>
                      <a:endParaRPr lang="en-US" sz="1300" b="0" i="0" u="none" strike="noStrike" dirty="0">
                        <a:solidFill>
                          <a:srgbClr val="C00000"/>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a:solidFill>
                            <a:srgbClr val="C00000"/>
                          </a:solidFill>
                          <a:effectLst/>
                          <a:latin typeface="Arial" panose="020B0604020202020204" pitchFamily="34" charset="0"/>
                        </a:rPr>
                        <a:t>0.0433</a:t>
                      </a: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smtClean="0">
                          <a:solidFill>
                            <a:srgbClr val="C00000"/>
                          </a:solidFill>
                          <a:effectLst/>
                          <a:latin typeface="Arial" panose="020B0604020202020204" pitchFamily="34" charset="0"/>
                        </a:rPr>
                        <a:t>0.6094</a:t>
                      </a:r>
                      <a:endParaRPr lang="en-US" sz="1300" b="0" i="0" u="none" strike="noStrike" dirty="0">
                        <a:solidFill>
                          <a:srgbClr val="C00000"/>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4199">
                <a:tc>
                  <a:txBody>
                    <a:bodyPr/>
                    <a:lstStyle/>
                    <a:p>
                      <a:pPr algn="ctr" fontAlgn="ctr"/>
                      <a:r>
                        <a:rPr lang="en-US" sz="1400" b="1" dirty="0" smtClean="0">
                          <a:solidFill>
                            <a:srgbClr val="00B050"/>
                          </a:solidFill>
                          <a:latin typeface="arial" panose="020B0604020202020204" pitchFamily="34" charset="0"/>
                        </a:rPr>
                        <a:t>∆</a:t>
                      </a:r>
                      <a:r>
                        <a:rPr lang="en-US" sz="1300" b="1" i="0" u="none" strike="noStrike" dirty="0" smtClean="0">
                          <a:solidFill>
                            <a:srgbClr val="00B050"/>
                          </a:solidFill>
                          <a:effectLst/>
                          <a:latin typeface="Arial" panose="020B0604020202020204" pitchFamily="34" charset="0"/>
                        </a:rPr>
                        <a:t>hap4</a:t>
                      </a:r>
                      <a:endParaRPr lang="en-US" sz="1300" b="1" i="0" u="none" strike="noStrike" dirty="0">
                        <a:solidFill>
                          <a:srgbClr val="00B050"/>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smtClean="0">
                          <a:solidFill>
                            <a:srgbClr val="00B050"/>
                          </a:solidFill>
                          <a:effectLst/>
                          <a:latin typeface="Arial" panose="020B0604020202020204" pitchFamily="34" charset="0"/>
                        </a:rPr>
                        <a:t>0.4244</a:t>
                      </a:r>
                      <a:endParaRPr lang="en-US" sz="1300" b="0" i="0" u="none" strike="noStrike" dirty="0">
                        <a:solidFill>
                          <a:srgbClr val="00B050"/>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smtClean="0">
                          <a:solidFill>
                            <a:srgbClr val="00B050"/>
                          </a:solidFill>
                          <a:effectLst/>
                          <a:latin typeface="Arial" panose="020B0604020202020204" pitchFamily="34" charset="0"/>
                        </a:rPr>
                        <a:t>0.0112</a:t>
                      </a:r>
                      <a:endParaRPr lang="en-US" sz="1300" b="0" i="0" u="none" strike="noStrike" dirty="0">
                        <a:solidFill>
                          <a:srgbClr val="00B050"/>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a:solidFill>
                            <a:srgbClr val="00B050"/>
                          </a:solidFill>
                          <a:effectLst/>
                          <a:latin typeface="Arial" panose="020B0604020202020204" pitchFamily="34" charset="0"/>
                        </a:rPr>
                        <a:t>0.8152</a:t>
                      </a: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smtClean="0">
                          <a:solidFill>
                            <a:srgbClr val="00B050"/>
                          </a:solidFill>
                          <a:effectLst/>
                          <a:latin typeface="Arial" panose="020B0604020202020204" pitchFamily="34" charset="0"/>
                        </a:rPr>
                        <a:t>0.5189</a:t>
                      </a:r>
                      <a:endParaRPr lang="en-US" sz="1300" b="0" i="0" u="none" strike="noStrike" dirty="0">
                        <a:solidFill>
                          <a:srgbClr val="00B050"/>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50713">
                <a:tc>
                  <a:txBody>
                    <a:bodyPr/>
                    <a:lstStyle/>
                    <a:p>
                      <a:pPr algn="ctr" fontAlgn="ctr"/>
                      <a:r>
                        <a:rPr lang="en-US" sz="1300" b="1" i="0" u="none" strike="noStrike" dirty="0" smtClean="0">
                          <a:solidFill>
                            <a:schemeClr val="accent6">
                              <a:lumMod val="75000"/>
                            </a:schemeClr>
                          </a:solidFill>
                          <a:effectLst/>
                          <a:latin typeface="Arial" panose="020B0604020202020204" pitchFamily="34" charset="0"/>
                        </a:rPr>
                        <a:t>∆hmo1</a:t>
                      </a:r>
                      <a:endParaRPr lang="en-US" sz="1300" b="1" i="0" u="none" strike="noStrike" dirty="0">
                        <a:solidFill>
                          <a:schemeClr val="accent6">
                            <a:lumMod val="75000"/>
                          </a:schemeClr>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smtClean="0">
                          <a:solidFill>
                            <a:schemeClr val="accent6">
                              <a:lumMod val="75000"/>
                            </a:schemeClr>
                          </a:solidFill>
                          <a:effectLst/>
                          <a:latin typeface="Arial" panose="020B0604020202020204" pitchFamily="34" charset="0"/>
                        </a:rPr>
                        <a:t>—</a:t>
                      </a:r>
                      <a:endParaRPr lang="en-US" sz="1300" b="0" i="0" u="none" strike="noStrike" dirty="0">
                        <a:solidFill>
                          <a:schemeClr val="accent6">
                            <a:lumMod val="75000"/>
                          </a:schemeClr>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indent="0" algn="ctr" defTabSz="2194560" rtl="0" eaLnBrk="1" fontAlgn="ctr" latinLnBrk="0" hangingPunct="1">
                        <a:lnSpc>
                          <a:spcPct val="100000"/>
                        </a:lnSpc>
                        <a:spcBef>
                          <a:spcPts val="0"/>
                        </a:spcBef>
                        <a:spcAft>
                          <a:spcPts val="0"/>
                        </a:spcAft>
                        <a:buClrTx/>
                        <a:buSzTx/>
                        <a:buFontTx/>
                        <a:buNone/>
                        <a:tabLst/>
                        <a:defRPr/>
                      </a:pPr>
                      <a:r>
                        <a:rPr lang="en-US" sz="1300" b="0" i="0" u="none" strike="noStrike" dirty="0" smtClean="0">
                          <a:solidFill>
                            <a:schemeClr val="accent6">
                              <a:lumMod val="75000"/>
                            </a:schemeClr>
                          </a:solidFill>
                          <a:effectLst/>
                          <a:latin typeface="Arial" panose="020B0604020202020204" pitchFamily="34" charset="0"/>
                        </a:rPr>
                        <a:t>0.4113</a:t>
                      </a: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a:solidFill>
                            <a:schemeClr val="accent6">
                              <a:lumMod val="75000"/>
                            </a:schemeClr>
                          </a:solidFill>
                          <a:effectLst/>
                          <a:latin typeface="Arial" panose="020B0604020202020204" pitchFamily="34" charset="0"/>
                        </a:rPr>
                        <a:t>0.8152</a:t>
                      </a: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smtClean="0">
                          <a:solidFill>
                            <a:schemeClr val="accent6">
                              <a:lumMod val="75000"/>
                            </a:schemeClr>
                          </a:solidFill>
                          <a:effectLst/>
                          <a:latin typeface="Arial" panose="020B0604020202020204" pitchFamily="34" charset="0"/>
                        </a:rPr>
                        <a:t>0.9281</a:t>
                      </a:r>
                      <a:endParaRPr lang="en-US" sz="1300" b="0" i="0" u="none" strike="noStrike" dirty="0">
                        <a:solidFill>
                          <a:schemeClr val="accent6">
                            <a:lumMod val="75000"/>
                          </a:schemeClr>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50713">
                <a:tc>
                  <a:txBody>
                    <a:bodyPr/>
                    <a:lstStyle/>
                    <a:p>
                      <a:pPr algn="ctr" fontAlgn="ctr"/>
                      <a:r>
                        <a:rPr lang="en-US" sz="1400" b="1" dirty="0" smtClean="0">
                          <a:solidFill>
                            <a:srgbClr val="7030A0"/>
                          </a:solidFill>
                          <a:latin typeface="arial" panose="020B0604020202020204" pitchFamily="34" charset="0"/>
                        </a:rPr>
                        <a:t>∆</a:t>
                      </a:r>
                      <a:r>
                        <a:rPr lang="en-US" sz="1300" b="1" i="0" u="none" strike="noStrike" dirty="0" smtClean="0">
                          <a:solidFill>
                            <a:srgbClr val="7030A0"/>
                          </a:solidFill>
                          <a:effectLst/>
                          <a:latin typeface="Arial" panose="020B0604020202020204" pitchFamily="34" charset="0"/>
                        </a:rPr>
                        <a:t>zap1</a:t>
                      </a:r>
                      <a:endParaRPr lang="en-US" sz="1300" b="1" i="0" u="none" strike="noStrike" dirty="0">
                        <a:solidFill>
                          <a:srgbClr val="7030A0"/>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smtClean="0">
                          <a:solidFill>
                            <a:srgbClr val="7030A0"/>
                          </a:solidFill>
                          <a:effectLst/>
                          <a:latin typeface="Arial" panose="020B0604020202020204" pitchFamily="34" charset="0"/>
                        </a:rPr>
                        <a:t>0.0011</a:t>
                      </a:r>
                      <a:endParaRPr lang="en-US" sz="1300" b="0" i="0" u="none" strike="noStrike" dirty="0">
                        <a:solidFill>
                          <a:srgbClr val="7030A0"/>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smtClean="0">
                          <a:solidFill>
                            <a:srgbClr val="7030A0"/>
                          </a:solidFill>
                          <a:effectLst/>
                          <a:latin typeface="Arial" panose="020B0604020202020204" pitchFamily="34" charset="0"/>
                        </a:rPr>
                        <a:t>0.026</a:t>
                      </a:r>
                      <a:endParaRPr lang="en-US" sz="1300" b="0" i="0" u="none" strike="noStrike" dirty="0">
                        <a:solidFill>
                          <a:srgbClr val="7030A0"/>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a:solidFill>
                            <a:srgbClr val="7030A0"/>
                          </a:solidFill>
                          <a:effectLst/>
                          <a:latin typeface="Arial" panose="020B0604020202020204" pitchFamily="34" charset="0"/>
                        </a:rPr>
                        <a:t>0.0653</a:t>
                      </a: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300" b="0" i="0" u="none" strike="noStrike" dirty="0" smtClean="0">
                          <a:solidFill>
                            <a:srgbClr val="7030A0"/>
                          </a:solidFill>
                          <a:effectLst/>
                          <a:latin typeface="Arial" panose="020B0604020202020204" pitchFamily="34" charset="0"/>
                        </a:rPr>
                        <a:t>0.1171</a:t>
                      </a:r>
                      <a:endParaRPr lang="en-US" sz="1300" b="0" i="0" u="none" strike="noStrike" dirty="0">
                        <a:solidFill>
                          <a:srgbClr val="7030A0"/>
                        </a:solidFill>
                        <a:effectLst/>
                        <a:latin typeface="Arial" panose="020B0604020202020204" pitchFamily="34" charset="0"/>
                      </a:endParaRPr>
                    </a:p>
                  </a:txBody>
                  <a:tcPr marL="12536" marR="12536" marT="1253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
        <p:nvSpPr>
          <p:cNvPr id="189" name="TextBox 188"/>
          <p:cNvSpPr txBox="1"/>
          <p:nvPr/>
        </p:nvSpPr>
        <p:spPr>
          <a:xfrm>
            <a:off x="5479716" y="9747424"/>
            <a:ext cx="7112334" cy="4401205"/>
          </a:xfrm>
          <a:prstGeom prst="rect">
            <a:avLst/>
          </a:prstGeom>
          <a:noFill/>
        </p:spPr>
        <p:txBody>
          <a:bodyPr wrap="square" rtlCol="0">
            <a:spAutoFit/>
          </a:bodyPr>
          <a:lstStyle/>
          <a:p>
            <a:pPr marL="342900" indent="-342900">
              <a:buFont typeface="Arial"/>
              <a:buChar char="•"/>
            </a:pPr>
            <a:r>
              <a:rPr lang="en-US" sz="2000" b="1" dirty="0">
                <a:latin typeface="Arial"/>
                <a:cs typeface="Arial"/>
              </a:rPr>
              <a:t>L</a:t>
            </a:r>
            <a:r>
              <a:rPr lang="en-US" sz="2000" b="1" dirty="0" smtClean="0">
                <a:latin typeface="Arial"/>
                <a:cs typeface="Arial"/>
              </a:rPr>
              <a:t>ittle is known about which transcription factors regulate this response.</a:t>
            </a:r>
          </a:p>
          <a:p>
            <a:pPr marL="342900" indent="-342900">
              <a:buFont typeface="Arial"/>
              <a:buChar char="•"/>
            </a:pPr>
            <a:endParaRPr lang="en-US" sz="2000" b="1" dirty="0" smtClean="0">
              <a:latin typeface="Arial"/>
              <a:cs typeface="Arial"/>
            </a:endParaRPr>
          </a:p>
          <a:p>
            <a:pPr marL="342900" indent="-342900">
              <a:buFont typeface="Arial"/>
              <a:buChar char="•"/>
            </a:pPr>
            <a:r>
              <a:rPr lang="en-US" sz="2000" b="1" dirty="0" smtClean="0">
                <a:latin typeface="Arial"/>
                <a:cs typeface="Arial"/>
              </a:rPr>
              <a:t>The Dahlquist Lab studies the global transcriptional response to cold shock using DNA microarrays, which measure the level of mRNA expression for all 6189</a:t>
            </a:r>
            <a:r>
              <a:rPr lang="en-US" sz="2000" b="1" dirty="0" smtClean="0">
                <a:solidFill>
                  <a:srgbClr val="FF0000"/>
                </a:solidFill>
                <a:latin typeface="Arial"/>
                <a:cs typeface="Arial"/>
              </a:rPr>
              <a:t> </a:t>
            </a:r>
            <a:r>
              <a:rPr lang="en-US" sz="2000" b="1" dirty="0" smtClean="0">
                <a:latin typeface="Arial"/>
                <a:cs typeface="Arial"/>
              </a:rPr>
              <a:t>yeast genes. </a:t>
            </a:r>
          </a:p>
          <a:p>
            <a:pPr marL="342900" indent="-342900">
              <a:buFont typeface="Arial"/>
              <a:buChar char="•"/>
            </a:pPr>
            <a:endParaRPr lang="en-US" sz="2000" b="1" dirty="0" smtClean="0">
              <a:latin typeface="Arial"/>
              <a:cs typeface="Arial"/>
            </a:endParaRPr>
          </a:p>
          <a:p>
            <a:pPr marL="342900" indent="-342900">
              <a:buFont typeface="Arial"/>
              <a:buChar char="•"/>
            </a:pPr>
            <a:r>
              <a:rPr lang="en-US" sz="2000" b="1" dirty="0" smtClean="0">
                <a:latin typeface="Arial"/>
                <a:cs typeface="Arial"/>
              </a:rPr>
              <a:t>We have collected expression data from the wild type strain and five transcription factor deletion strains (</a:t>
            </a:r>
            <a:r>
              <a:rPr lang="en-US" sz="2000" b="1" i="1" dirty="0" smtClean="0">
                <a:latin typeface="Arial"/>
                <a:cs typeface="Arial"/>
              </a:rPr>
              <a:t>Δcin5, Δgln3, Δhmo1, </a:t>
            </a:r>
            <a:r>
              <a:rPr lang="en-US" sz="2000" b="1" i="1" dirty="0">
                <a:latin typeface="Arial"/>
                <a:cs typeface="Arial"/>
              </a:rPr>
              <a:t>Δzap1, </a:t>
            </a:r>
            <a:r>
              <a:rPr lang="en-US" sz="2000" b="1" i="1" dirty="0" smtClean="0">
                <a:latin typeface="Arial"/>
                <a:cs typeface="Arial"/>
              </a:rPr>
              <a:t>Δhap4 </a:t>
            </a:r>
            <a:r>
              <a:rPr lang="en-US" sz="2000" b="1" dirty="0" smtClean="0">
                <a:latin typeface="Arial"/>
                <a:cs typeface="Arial"/>
              </a:rPr>
              <a:t>) before cold shock at 30°C and after 15, 30, and 60 minutes of cold shock at 13°C.</a:t>
            </a:r>
          </a:p>
          <a:p>
            <a:endParaRPr lang="en-US" sz="2000" b="1" dirty="0" smtClean="0">
              <a:latin typeface="Arial"/>
              <a:cs typeface="Arial"/>
            </a:endParaRPr>
          </a:p>
        </p:txBody>
      </p:sp>
      <p:graphicFrame>
        <p:nvGraphicFramePr>
          <p:cNvPr id="190" name="Table 189"/>
          <p:cNvGraphicFramePr>
            <a:graphicFrameLocks noGrp="1"/>
          </p:cNvGraphicFramePr>
          <p:nvPr>
            <p:extLst>
              <p:ext uri="{D42A27DB-BD31-4B8C-83A1-F6EECF244321}">
                <p14:modId xmlns:p14="http://schemas.microsoft.com/office/powerpoint/2010/main" val="2035809882"/>
              </p:ext>
            </p:extLst>
          </p:nvPr>
        </p:nvGraphicFramePr>
        <p:xfrm>
          <a:off x="3558436" y="16150225"/>
          <a:ext cx="5942973" cy="888999"/>
        </p:xfrm>
        <a:graphic>
          <a:graphicData uri="http://schemas.openxmlformats.org/drawingml/2006/table">
            <a:tbl>
              <a:tblPr firstRow="1" bandRow="1">
                <a:tableStyleId>{2D5ABB26-0587-4C30-8999-92F81FD0307C}</a:tableStyleId>
              </a:tblPr>
              <a:tblGrid>
                <a:gridCol w="1129781"/>
                <a:gridCol w="1129781"/>
                <a:gridCol w="743650"/>
                <a:gridCol w="994020"/>
                <a:gridCol w="994020"/>
                <a:gridCol w="951721"/>
              </a:tblGrid>
              <a:tr h="370840">
                <a:tc>
                  <a:txBody>
                    <a:bodyPr/>
                    <a:lstStyle/>
                    <a:p>
                      <a:pPr algn="ctr"/>
                      <a:r>
                        <a:rPr lang="en-US" sz="1400" b="1" dirty="0" smtClean="0">
                          <a:latin typeface="Arial" panose="020B0604020202020204" pitchFamily="34" charset="0"/>
                          <a:cs typeface="Arial" panose="020B0604020202020204" pitchFamily="34" charset="0"/>
                        </a:rPr>
                        <a:t>Strain</a:t>
                      </a:r>
                      <a:endParaRPr lang="en-US" sz="1400" b="1"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dirty="0" smtClean="0">
                          <a:latin typeface="Arial" panose="020B0604020202020204" pitchFamily="34" charset="0"/>
                          <a:cs typeface="Arial" panose="020B0604020202020204" pitchFamily="34" charset="0"/>
                        </a:rPr>
                        <a:t>Wild-type</a:t>
                      </a:r>
                      <a:endParaRPr lang="en-US" sz="1400"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u="none" dirty="0" smtClean="0">
                          <a:latin typeface="Arial" panose="020B0604020202020204" pitchFamily="34" charset="0"/>
                          <a:cs typeface="Arial" panose="020B0604020202020204" pitchFamily="34" charset="0"/>
                        </a:rPr>
                        <a:t>∆cin5 </a:t>
                      </a:r>
                      <a:endParaRPr lang="en-US" sz="1400" u="none"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u="none" dirty="0" smtClean="0">
                          <a:latin typeface="Arial" panose="020B0604020202020204" pitchFamily="34" charset="0"/>
                          <a:cs typeface="Arial" panose="020B0604020202020204" pitchFamily="34" charset="0"/>
                        </a:rPr>
                        <a:t>∆gln3 </a:t>
                      </a:r>
                      <a:endParaRPr lang="en-US" sz="1400" u="none"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u="none" dirty="0" smtClean="0">
                          <a:latin typeface="Arial" panose="020B0604020202020204" pitchFamily="34" charset="0"/>
                          <a:cs typeface="Arial" panose="020B0604020202020204" pitchFamily="34" charset="0"/>
                        </a:rPr>
                        <a:t>∆hap4</a:t>
                      </a:r>
                      <a:endParaRPr lang="en-US" sz="1400" u="none"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u="none" dirty="0" smtClean="0">
                          <a:latin typeface="Arial" panose="020B0604020202020204" pitchFamily="34" charset="0"/>
                          <a:cs typeface="Arial" panose="020B0604020202020204" pitchFamily="34" charset="0"/>
                        </a:rPr>
                        <a:t>∆zap1 </a:t>
                      </a:r>
                      <a:endParaRPr lang="en-US" sz="1400" u="none"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70840">
                <a:tc>
                  <a:txBody>
                    <a:bodyPr/>
                    <a:lstStyle/>
                    <a:p>
                      <a:pPr algn="ctr"/>
                      <a:r>
                        <a:rPr lang="en-US" sz="1400" b="1" dirty="0" smtClean="0">
                          <a:latin typeface="Arial" panose="020B0604020202020204" pitchFamily="34" charset="0"/>
                          <a:cs typeface="Arial" panose="020B0604020202020204" pitchFamily="34" charset="0"/>
                        </a:rPr>
                        <a:t>Significant genes</a:t>
                      </a:r>
                      <a:endParaRPr lang="en-US" sz="1400" b="1"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dirty="0" smtClean="0">
                          <a:latin typeface="Arial" panose="020B0604020202020204" pitchFamily="34" charset="0"/>
                          <a:cs typeface="Arial" panose="020B0604020202020204" pitchFamily="34" charset="0"/>
                        </a:rPr>
                        <a:t>1936   (31%)</a:t>
                      </a:r>
                      <a:endParaRPr lang="en-US" sz="1400"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dirty="0" smtClean="0">
                          <a:latin typeface="Arial" panose="020B0604020202020204" pitchFamily="34" charset="0"/>
                          <a:cs typeface="Arial" panose="020B0604020202020204" pitchFamily="34" charset="0"/>
                        </a:rPr>
                        <a:t>1683 (28%)</a:t>
                      </a:r>
                      <a:endParaRPr lang="en-US" sz="1400"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dirty="0" smtClean="0">
                          <a:latin typeface="Arial" panose="020B0604020202020204" pitchFamily="34" charset="0"/>
                          <a:cs typeface="Arial" panose="020B0604020202020204" pitchFamily="34" charset="0"/>
                        </a:rPr>
                        <a:t>1683</a:t>
                      </a:r>
                      <a:r>
                        <a:rPr lang="en-US" sz="1400" baseline="0" dirty="0" smtClean="0">
                          <a:latin typeface="Arial" panose="020B0604020202020204" pitchFamily="34" charset="0"/>
                          <a:cs typeface="Arial" panose="020B0604020202020204" pitchFamily="34" charset="0"/>
                        </a:rPr>
                        <a:t> (28%)</a:t>
                      </a:r>
                      <a:endParaRPr lang="en-US" sz="1400"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dirty="0" smtClean="0">
                          <a:latin typeface="Arial" panose="020B0604020202020204" pitchFamily="34" charset="0"/>
                          <a:cs typeface="Arial" panose="020B0604020202020204" pitchFamily="34" charset="0"/>
                        </a:rPr>
                        <a:t>1794</a:t>
                      </a:r>
                      <a:r>
                        <a:rPr lang="en-US" sz="1400" baseline="0" dirty="0" smtClean="0">
                          <a:latin typeface="Arial" panose="020B0604020202020204" pitchFamily="34" charset="0"/>
                          <a:cs typeface="Arial" panose="020B0604020202020204" pitchFamily="34" charset="0"/>
                        </a:rPr>
                        <a:t> (29%)</a:t>
                      </a:r>
                      <a:endParaRPr lang="en-US" sz="1400"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dirty="0" smtClean="0">
                          <a:latin typeface="Arial" panose="020B0604020202020204" pitchFamily="34" charset="0"/>
                          <a:cs typeface="Arial" panose="020B0604020202020204" pitchFamily="34" charset="0"/>
                        </a:rPr>
                        <a:t>1859 (30%)</a:t>
                      </a:r>
                      <a:endParaRPr lang="en-US" sz="1400"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192" name="TextBox 191"/>
          <p:cNvSpPr txBox="1"/>
          <p:nvPr/>
        </p:nvSpPr>
        <p:spPr>
          <a:xfrm>
            <a:off x="636106" y="14032494"/>
            <a:ext cx="12089294" cy="892552"/>
          </a:xfrm>
          <a:prstGeom prst="rect">
            <a:avLst/>
          </a:prstGeom>
          <a:solidFill>
            <a:srgbClr val="D9D9D9"/>
          </a:solidFill>
        </p:spPr>
        <p:txBody>
          <a:bodyPr wrap="square" rtlCol="0">
            <a:spAutoFit/>
          </a:bodyPr>
          <a:lstStyle/>
          <a:p>
            <a:pPr algn="ctr"/>
            <a:r>
              <a:rPr lang="en-US" sz="2600" b="1" dirty="0" smtClean="0">
                <a:latin typeface="Arial"/>
                <a:cs typeface="Arial"/>
              </a:rPr>
              <a:t>Microarray Data from the Dahlquist Lab Was </a:t>
            </a:r>
            <a:r>
              <a:rPr lang="en-US" sz="2600" b="1" dirty="0">
                <a:latin typeface="Arial"/>
                <a:cs typeface="Arial"/>
              </a:rPr>
              <a:t>Used to Derive </a:t>
            </a:r>
            <a:endParaRPr lang="en-US" sz="2600" b="1" dirty="0" smtClean="0">
              <a:latin typeface="Arial"/>
              <a:cs typeface="Arial"/>
            </a:endParaRPr>
          </a:p>
          <a:p>
            <a:pPr algn="ctr"/>
            <a:r>
              <a:rPr lang="en-US" sz="2600" b="1" dirty="0" smtClean="0">
                <a:latin typeface="Arial"/>
                <a:cs typeface="Arial"/>
              </a:rPr>
              <a:t>a </a:t>
            </a:r>
            <a:r>
              <a:rPr lang="en-US" sz="2600" b="1" dirty="0">
                <a:latin typeface="Arial"/>
                <a:cs typeface="Arial"/>
              </a:rPr>
              <a:t>Family of Related GRNs from the YEASTRACT Database</a:t>
            </a:r>
          </a:p>
        </p:txBody>
      </p:sp>
      <p:sp>
        <p:nvSpPr>
          <p:cNvPr id="196" name="TextBox 195"/>
          <p:cNvSpPr txBox="1"/>
          <p:nvPr/>
        </p:nvSpPr>
        <p:spPr>
          <a:xfrm>
            <a:off x="31456664" y="30254325"/>
            <a:ext cx="11933690" cy="2034083"/>
          </a:xfrm>
          <a:prstGeom prst="rect">
            <a:avLst/>
          </a:prstGeom>
          <a:noFill/>
        </p:spPr>
        <p:txBody>
          <a:bodyPr wrap="square" rtlCol="0">
            <a:spAutoFit/>
          </a:bodyPr>
          <a:lstStyle/>
          <a:p>
            <a:pPr>
              <a:lnSpc>
                <a:spcPct val="70000"/>
              </a:lnSpc>
            </a:pPr>
            <a:r>
              <a:rPr lang="en-US" sz="1200" b="1" dirty="0" err="1">
                <a:latin typeface="Arial" panose="020B0604020202020204" pitchFamily="34" charset="0"/>
                <a:cs typeface="Arial" panose="020B0604020202020204" pitchFamily="34" charset="0"/>
              </a:rPr>
              <a:t>Abdulrehman</a:t>
            </a:r>
            <a:r>
              <a:rPr lang="en-US" sz="1200" b="1" dirty="0">
                <a:latin typeface="Arial" panose="020B0604020202020204" pitchFamily="34" charset="0"/>
                <a:cs typeface="Arial" panose="020B0604020202020204" pitchFamily="34" charset="0"/>
              </a:rPr>
              <a:t>, D., Monteiro, P., Teixeira, M., Mira, N., </a:t>
            </a:r>
            <a:r>
              <a:rPr lang="en-US" sz="1200" b="1" dirty="0" err="1">
                <a:latin typeface="Arial" panose="020B0604020202020204" pitchFamily="34" charset="0"/>
                <a:cs typeface="Arial" panose="020B0604020202020204" pitchFamily="34" charset="0"/>
              </a:rPr>
              <a:t>Lourenço</a:t>
            </a:r>
            <a:r>
              <a:rPr lang="en-US" sz="1200" b="1" dirty="0">
                <a:latin typeface="Arial" panose="020B0604020202020204" pitchFamily="34" charset="0"/>
                <a:cs typeface="Arial" panose="020B0604020202020204" pitchFamily="34" charset="0"/>
              </a:rPr>
              <a:t>, A., Santos, S., </a:t>
            </a:r>
            <a:r>
              <a:rPr lang="en-US" sz="1200" b="1" dirty="0" err="1">
                <a:latin typeface="Arial" panose="020B0604020202020204" pitchFamily="34" charset="0"/>
                <a:cs typeface="Arial" panose="020B0604020202020204" pitchFamily="34" charset="0"/>
              </a:rPr>
              <a:t>Cabrito</a:t>
            </a:r>
            <a:r>
              <a:rPr lang="en-US" sz="1200" b="1" dirty="0">
                <a:latin typeface="Arial" panose="020B0604020202020204" pitchFamily="34" charset="0"/>
                <a:cs typeface="Arial" panose="020B0604020202020204" pitchFamily="34" charset="0"/>
              </a:rPr>
              <a:t>, T., Francisco, A., Madeira, S., Aires, R., Oliveira, A., </a:t>
            </a:r>
            <a:r>
              <a:rPr lang="en-US" sz="1200" b="1" dirty="0" err="1">
                <a:latin typeface="Arial" panose="020B0604020202020204" pitchFamily="34" charset="0"/>
                <a:cs typeface="Arial" panose="020B0604020202020204" pitchFamily="34" charset="0"/>
              </a:rPr>
              <a:t>Sá-Correia</a:t>
            </a:r>
            <a:r>
              <a:rPr lang="en-US" sz="1200" b="1" dirty="0">
                <a:latin typeface="Arial" panose="020B0604020202020204" pitchFamily="34" charset="0"/>
                <a:cs typeface="Arial" panose="020B0604020202020204" pitchFamily="34" charset="0"/>
              </a:rPr>
              <a:t>, I., &amp; Freitas, A. (2011). YEASTRACT: providing a programmatic access to curated transcriptional regulatory associations in </a:t>
            </a:r>
            <a:r>
              <a:rPr lang="en-US" sz="1200" b="1" i="1" dirty="0">
                <a:latin typeface="Arial" panose="020B0604020202020204" pitchFamily="34" charset="0"/>
                <a:cs typeface="Arial" panose="020B0604020202020204" pitchFamily="34" charset="0"/>
              </a:rPr>
              <a:t>Saccharomyces cerevisiae</a:t>
            </a:r>
            <a:r>
              <a:rPr lang="en-US" sz="1200" b="1" dirty="0">
                <a:latin typeface="Arial" panose="020B0604020202020204" pitchFamily="34" charset="0"/>
                <a:cs typeface="Arial" panose="020B0604020202020204" pitchFamily="34" charset="0"/>
              </a:rPr>
              <a:t> through a web services interface </a:t>
            </a:r>
            <a:r>
              <a:rPr lang="en-US" sz="1200" b="1" dirty="0" err="1">
                <a:latin typeface="Arial" panose="020B0604020202020204" pitchFamily="34" charset="0"/>
                <a:cs typeface="Arial" panose="020B0604020202020204" pitchFamily="34" charset="0"/>
              </a:rPr>
              <a:t>Nucl</a:t>
            </a:r>
            <a:r>
              <a:rPr lang="en-US" sz="1200" b="1" dirty="0">
                <a:latin typeface="Arial" panose="020B0604020202020204" pitchFamily="34" charset="0"/>
                <a:cs typeface="Arial" panose="020B0604020202020204" pitchFamily="34" charset="0"/>
              </a:rPr>
              <a:t>. Acids Res., 39: D136-D140, Oxford University Press</a:t>
            </a:r>
            <a:r>
              <a:rPr lang="en-US" sz="1200" b="1" dirty="0" smtClean="0">
                <a:latin typeface="Arial" panose="020B0604020202020204" pitchFamily="34" charset="0"/>
                <a:cs typeface="Arial" panose="020B0604020202020204" pitchFamily="34" charset="0"/>
              </a:rPr>
              <a:t>.</a:t>
            </a:r>
          </a:p>
          <a:p>
            <a:pPr>
              <a:lnSpc>
                <a:spcPct val="70000"/>
              </a:lnSpc>
            </a:pPr>
            <a:endParaRPr lang="en-US" sz="1200" b="1" dirty="0" smtClean="0">
              <a:latin typeface="Arial" panose="020B0604020202020204" pitchFamily="34" charset="0"/>
              <a:cs typeface="Arial" panose="020B0604020202020204" pitchFamily="34" charset="0"/>
            </a:endParaRPr>
          </a:p>
          <a:p>
            <a:pPr>
              <a:lnSpc>
                <a:spcPct val="70000"/>
              </a:lnSpc>
            </a:pPr>
            <a:r>
              <a:rPr lang="en-US" sz="1200" b="1" dirty="0" err="1" smtClean="0">
                <a:latin typeface="Arial" panose="020B0604020202020204" pitchFamily="34" charset="0"/>
                <a:cs typeface="Arial" panose="020B0604020202020204" pitchFamily="34" charset="0"/>
              </a:rPr>
              <a:t>Dahlquist</a:t>
            </a:r>
            <a:r>
              <a:rPr lang="en-US" sz="1200" b="1" dirty="0">
                <a:latin typeface="Arial" panose="020B0604020202020204" pitchFamily="34" charset="0"/>
                <a:cs typeface="Arial" panose="020B0604020202020204" pitchFamily="34" charset="0"/>
              </a:rPr>
              <a:t>, K., Fitzpatrick, B., Camacho, E., </a:t>
            </a:r>
            <a:r>
              <a:rPr lang="en-US" sz="1200" b="1" dirty="0" err="1">
                <a:latin typeface="Arial" panose="020B0604020202020204" pitchFamily="34" charset="0"/>
                <a:cs typeface="Arial" panose="020B0604020202020204" pitchFamily="34" charset="0"/>
              </a:rPr>
              <a:t>Entzminger</a:t>
            </a:r>
            <a:r>
              <a:rPr lang="en-US" sz="1200" b="1" dirty="0">
                <a:latin typeface="Arial" panose="020B0604020202020204" pitchFamily="34" charset="0"/>
                <a:cs typeface="Arial" panose="020B0604020202020204" pitchFamily="34" charset="0"/>
              </a:rPr>
              <a:t>, S., &amp; </a:t>
            </a:r>
            <a:r>
              <a:rPr lang="en-US" sz="1200" b="1" dirty="0" err="1">
                <a:latin typeface="Arial" panose="020B0604020202020204" pitchFamily="34" charset="0"/>
                <a:cs typeface="Arial" panose="020B0604020202020204" pitchFamily="34" charset="0"/>
              </a:rPr>
              <a:t>Wanner</a:t>
            </a:r>
            <a:r>
              <a:rPr lang="en-US" sz="1200" b="1" dirty="0">
                <a:latin typeface="Arial" panose="020B0604020202020204" pitchFamily="34" charset="0"/>
                <a:cs typeface="Arial" panose="020B0604020202020204" pitchFamily="34" charset="0"/>
              </a:rPr>
              <a:t>, N. (2015). Parameter Estimation for Gene Regulatory Networks from Microarray Data: Cold Shock Response in Saccharomyces cerevisiae. </a:t>
            </a:r>
            <a:r>
              <a:rPr lang="en-US" sz="1200" b="1" i="1" dirty="0">
                <a:latin typeface="Arial" panose="020B0604020202020204" pitchFamily="34" charset="0"/>
                <a:cs typeface="Arial" panose="020B0604020202020204" pitchFamily="34" charset="0"/>
              </a:rPr>
              <a:t>Bulletin Of Mathematical Biology</a:t>
            </a:r>
            <a:r>
              <a:rPr lang="en-US" sz="1200" b="1" dirty="0">
                <a:latin typeface="Arial" panose="020B0604020202020204" pitchFamily="34" charset="0"/>
                <a:cs typeface="Arial" panose="020B0604020202020204" pitchFamily="34" charset="0"/>
              </a:rPr>
              <a:t>, </a:t>
            </a:r>
            <a:r>
              <a:rPr lang="en-US" sz="1200" b="1" i="1" dirty="0">
                <a:latin typeface="Arial" panose="020B0604020202020204" pitchFamily="34" charset="0"/>
                <a:cs typeface="Arial" panose="020B0604020202020204" pitchFamily="34" charset="0"/>
              </a:rPr>
              <a:t>77</a:t>
            </a:r>
            <a:r>
              <a:rPr lang="en-US" sz="1200" b="1" dirty="0">
                <a:latin typeface="Arial" panose="020B0604020202020204" pitchFamily="34" charset="0"/>
                <a:cs typeface="Arial" panose="020B0604020202020204" pitchFamily="34" charset="0"/>
              </a:rPr>
              <a:t>(8), 1457-1492. http://</a:t>
            </a:r>
            <a:r>
              <a:rPr lang="en-US" sz="1200" b="1" dirty="0" smtClean="0">
                <a:latin typeface="Arial" panose="020B0604020202020204" pitchFamily="34" charset="0"/>
                <a:cs typeface="Arial" panose="020B0604020202020204" pitchFamily="34" charset="0"/>
              </a:rPr>
              <a:t>dx.doi.org/10.1007/s11538-015-0092-6.</a:t>
            </a:r>
            <a:br>
              <a:rPr lang="en-US" sz="1200" b="1" dirty="0" smtClean="0">
                <a:latin typeface="Arial" panose="020B0604020202020204" pitchFamily="34" charset="0"/>
                <a:cs typeface="Arial" panose="020B0604020202020204" pitchFamily="34" charset="0"/>
              </a:rPr>
            </a:br>
            <a:endParaRPr lang="en-US" sz="1200" b="1" dirty="0">
              <a:latin typeface="Arial" panose="020B0604020202020204" pitchFamily="34" charset="0"/>
              <a:cs typeface="Arial" panose="020B0604020202020204" pitchFamily="34" charset="0"/>
            </a:endParaRPr>
          </a:p>
          <a:p>
            <a:pPr>
              <a:lnSpc>
                <a:spcPct val="70000"/>
              </a:lnSpc>
            </a:pPr>
            <a:r>
              <a:rPr lang="en-US" sz="1200" b="1" dirty="0" err="1" smtClean="0">
                <a:latin typeface="Arial" panose="020B0604020202020204" pitchFamily="34" charset="0"/>
                <a:cs typeface="Arial" panose="020B0604020202020204" pitchFamily="34" charset="0"/>
              </a:rPr>
              <a:t>Dahlquist</a:t>
            </a:r>
            <a:r>
              <a:rPr lang="en-US" sz="1200" b="1" dirty="0" smtClean="0">
                <a:latin typeface="Arial" panose="020B0604020202020204" pitchFamily="34" charset="0"/>
                <a:cs typeface="Arial" panose="020B0604020202020204" pitchFamily="34" charset="0"/>
              </a:rPr>
              <a:t>, K., </a:t>
            </a:r>
            <a:r>
              <a:rPr lang="en-US" sz="1200" b="1" dirty="0" err="1" smtClean="0">
                <a:latin typeface="Arial" panose="020B0604020202020204" pitchFamily="34" charset="0"/>
                <a:cs typeface="Arial" panose="020B0604020202020204" pitchFamily="34" charset="0"/>
              </a:rPr>
              <a:t>Dionisio</a:t>
            </a:r>
            <a:r>
              <a:rPr lang="en-US" sz="1200" b="1" dirty="0" smtClean="0">
                <a:latin typeface="Arial" panose="020B0604020202020204" pitchFamily="34" charset="0"/>
                <a:cs typeface="Arial" panose="020B0604020202020204" pitchFamily="34" charset="0"/>
              </a:rPr>
              <a:t>, J.D., Fitzpatrick, B., Anguiano, N., </a:t>
            </a:r>
            <a:r>
              <a:rPr lang="en-US" sz="1200" b="1" dirty="0" err="1" smtClean="0">
                <a:latin typeface="Arial" panose="020B0604020202020204" pitchFamily="34" charset="0"/>
                <a:cs typeface="Arial" panose="020B0604020202020204" pitchFamily="34" charset="0"/>
              </a:rPr>
              <a:t>Varshneya</a:t>
            </a:r>
            <a:r>
              <a:rPr lang="en-US" sz="1200" b="1" dirty="0" smtClean="0">
                <a:latin typeface="Arial" panose="020B0604020202020204" pitchFamily="34" charset="0"/>
                <a:cs typeface="Arial" panose="020B0604020202020204" pitchFamily="34" charset="0"/>
              </a:rPr>
              <a:t>, A., Southwick, B., and </a:t>
            </a:r>
            <a:r>
              <a:rPr lang="en-US" sz="1200" b="1" dirty="0" err="1" smtClean="0">
                <a:latin typeface="Arial" panose="020B0604020202020204" pitchFamily="34" charset="0"/>
                <a:cs typeface="Arial" panose="020B0604020202020204" pitchFamily="34" charset="0"/>
              </a:rPr>
              <a:t>Sardarshi</a:t>
            </a:r>
            <a:r>
              <a:rPr lang="en-US" sz="1200" b="1" dirty="0" smtClean="0">
                <a:latin typeface="Arial" panose="020B0604020202020204" pitchFamily="34" charset="0"/>
                <a:cs typeface="Arial" panose="020B0604020202020204" pitchFamily="34" charset="0"/>
              </a:rPr>
              <a:t>, M. (2016). GRNsight: a web application and service for visualizing models of small- to medium-scale gene regulatory networks. </a:t>
            </a:r>
            <a:r>
              <a:rPr lang="en-US" sz="1200" b="1" i="1" dirty="0" err="1" smtClean="0">
                <a:latin typeface="Arial" panose="020B0604020202020204" pitchFamily="34" charset="0"/>
                <a:cs typeface="Arial" panose="020B0604020202020204" pitchFamily="34" charset="0"/>
              </a:rPr>
              <a:t>PeerJ</a:t>
            </a:r>
            <a:r>
              <a:rPr lang="en-US" sz="1200" b="1" i="1" dirty="0" smtClean="0">
                <a:latin typeface="Arial" panose="020B0604020202020204" pitchFamily="34" charset="0"/>
                <a:cs typeface="Arial" panose="020B0604020202020204" pitchFamily="34" charset="0"/>
              </a:rPr>
              <a:t> Computer Science</a:t>
            </a:r>
            <a:r>
              <a:rPr lang="en-US" sz="1200" b="1" dirty="0" smtClean="0">
                <a:latin typeface="Arial" panose="020B0604020202020204" pitchFamily="34" charset="0"/>
                <a:cs typeface="Arial" panose="020B0604020202020204" pitchFamily="34" charset="0"/>
              </a:rPr>
              <a:t>, 2:e85 from http://doi.org/10.7717/peerj-cs.85</a:t>
            </a:r>
          </a:p>
          <a:p>
            <a:pPr>
              <a:lnSpc>
                <a:spcPct val="70000"/>
              </a:lnSpc>
            </a:pPr>
            <a:endParaRPr lang="en-US" sz="1200" b="1" dirty="0" smtClean="0">
              <a:latin typeface="Arial" panose="020B0604020202020204" pitchFamily="34" charset="0"/>
              <a:cs typeface="Arial" panose="020B0604020202020204" pitchFamily="34" charset="0"/>
            </a:endParaRPr>
          </a:p>
          <a:p>
            <a:pPr>
              <a:lnSpc>
                <a:spcPct val="70000"/>
              </a:lnSpc>
            </a:pPr>
            <a:r>
              <a:rPr lang="en-US" sz="1200" b="1" dirty="0" smtClean="0">
                <a:latin typeface="Arial" panose="020B0604020202020204" pitchFamily="34" charset="0"/>
                <a:cs typeface="Arial" panose="020B0604020202020204" pitchFamily="34" charset="0"/>
              </a:rPr>
              <a:t>GRNsight </a:t>
            </a:r>
            <a:r>
              <a:rPr lang="en-US" sz="1200" b="1" dirty="0">
                <a:latin typeface="Arial" panose="020B0604020202020204" pitchFamily="34" charset="0"/>
                <a:cs typeface="Arial" panose="020B0604020202020204" pitchFamily="34" charset="0"/>
              </a:rPr>
              <a:t>- Home. (</a:t>
            </a:r>
            <a:r>
              <a:rPr lang="en-US" sz="1200" b="1" dirty="0" err="1">
                <a:latin typeface="Arial" panose="020B0604020202020204" pitchFamily="34" charset="0"/>
                <a:cs typeface="Arial" panose="020B0604020202020204" pitchFamily="34" charset="0"/>
              </a:rPr>
              <a:t>n.d.</a:t>
            </a:r>
            <a:r>
              <a:rPr lang="en-US" sz="1200" b="1" dirty="0">
                <a:latin typeface="Arial" panose="020B0604020202020204" pitchFamily="34" charset="0"/>
                <a:cs typeface="Arial" panose="020B0604020202020204" pitchFamily="34" charset="0"/>
              </a:rPr>
              <a:t>). Retrieved </a:t>
            </a:r>
            <a:r>
              <a:rPr lang="en-US" sz="1200" b="1" dirty="0" smtClean="0">
                <a:latin typeface="Arial" panose="020B0604020202020204" pitchFamily="34" charset="0"/>
                <a:cs typeface="Arial" panose="020B0604020202020204" pitchFamily="34" charset="0"/>
              </a:rPr>
              <a:t>March 10, 2016, from </a:t>
            </a:r>
            <a:r>
              <a:rPr lang="en-US" sz="1200" b="1" dirty="0">
                <a:latin typeface="Arial" panose="020B0604020202020204" pitchFamily="34" charset="0"/>
                <a:cs typeface="Arial" panose="020B0604020202020204" pitchFamily="34" charset="0"/>
              </a:rPr>
              <a:t>http://dondi.github.io/GRNsight</a:t>
            </a:r>
            <a:r>
              <a:rPr lang="en-US" sz="1200" b="1" dirty="0" smtClean="0">
                <a:latin typeface="Arial" panose="020B0604020202020204" pitchFamily="34" charset="0"/>
                <a:cs typeface="Arial" panose="020B0604020202020204" pitchFamily="34" charset="0"/>
              </a:rPr>
              <a:t>/.</a:t>
            </a:r>
            <a:r>
              <a:rPr lang="en-US" sz="1200" b="1" dirty="0" smtClean="0">
                <a:solidFill>
                  <a:srgbClr val="FF0000"/>
                </a:solidFill>
                <a:latin typeface="Arial" panose="020B0604020202020204" pitchFamily="34" charset="0"/>
                <a:cs typeface="Arial" panose="020B0604020202020204" pitchFamily="34" charset="0"/>
              </a:rPr>
              <a:t/>
            </a:r>
            <a:br>
              <a:rPr lang="en-US" sz="1200" b="1" dirty="0" smtClean="0">
                <a:solidFill>
                  <a:srgbClr val="FF0000"/>
                </a:solidFill>
                <a:latin typeface="Arial" panose="020B0604020202020204" pitchFamily="34" charset="0"/>
                <a:cs typeface="Arial" panose="020B0604020202020204" pitchFamily="34" charset="0"/>
              </a:rPr>
            </a:br>
            <a:endParaRPr lang="en-US" sz="1200" b="1" dirty="0" smtClean="0">
              <a:latin typeface="Arial" panose="020B0604020202020204" pitchFamily="34" charset="0"/>
              <a:cs typeface="Arial" panose="020B0604020202020204" pitchFamily="34" charset="0"/>
            </a:endParaRPr>
          </a:p>
          <a:p>
            <a:pPr>
              <a:lnSpc>
                <a:spcPct val="70000"/>
              </a:lnSpc>
            </a:pPr>
            <a:r>
              <a:rPr lang="en-US" sz="1200" b="1" dirty="0" smtClean="0">
                <a:latin typeface="Arial" panose="020B0604020202020204" pitchFamily="34" charset="0"/>
                <a:cs typeface="Arial" panose="020B0604020202020204" pitchFamily="34" charset="0"/>
              </a:rPr>
              <a:t>GRNmap – Home.. </a:t>
            </a:r>
            <a:r>
              <a:rPr lang="en-US" sz="1200" b="1" dirty="0">
                <a:latin typeface="Arial" panose="020B0604020202020204" pitchFamily="34" charset="0"/>
                <a:cs typeface="Arial" panose="020B0604020202020204" pitchFamily="34" charset="0"/>
              </a:rPr>
              <a:t>(</a:t>
            </a:r>
            <a:r>
              <a:rPr lang="en-US" sz="1200" b="1" dirty="0" err="1">
                <a:latin typeface="Arial" panose="020B0604020202020204" pitchFamily="34" charset="0"/>
                <a:cs typeface="Arial" panose="020B0604020202020204" pitchFamily="34" charset="0"/>
              </a:rPr>
              <a:t>n.d.</a:t>
            </a:r>
            <a:r>
              <a:rPr lang="en-US" sz="1200" b="1" dirty="0">
                <a:latin typeface="Arial" panose="020B0604020202020204" pitchFamily="34" charset="0"/>
                <a:cs typeface="Arial" panose="020B0604020202020204" pitchFamily="34" charset="0"/>
              </a:rPr>
              <a:t>). Retrieved March </a:t>
            </a:r>
            <a:r>
              <a:rPr lang="en-US" sz="1200" b="1" dirty="0" smtClean="0">
                <a:latin typeface="Arial" panose="020B0604020202020204" pitchFamily="34" charset="0"/>
                <a:cs typeface="Arial" panose="020B0604020202020204" pitchFamily="34" charset="0"/>
              </a:rPr>
              <a:t>10, 2016</a:t>
            </a:r>
            <a:r>
              <a:rPr lang="en-US" sz="1200" b="1" dirty="0">
                <a:latin typeface="Arial" panose="020B0604020202020204" pitchFamily="34" charset="0"/>
                <a:cs typeface="Arial" panose="020B0604020202020204" pitchFamily="34" charset="0"/>
              </a:rPr>
              <a:t>, from https://</a:t>
            </a:r>
            <a:r>
              <a:rPr lang="en-US" sz="1200" b="1" dirty="0" smtClean="0">
                <a:latin typeface="Arial" panose="020B0604020202020204" pitchFamily="34" charset="0"/>
                <a:cs typeface="Arial" panose="020B0604020202020204" pitchFamily="34" charset="0"/>
              </a:rPr>
              <a:t>github.com/kdahlquist/GRNmap/.</a:t>
            </a:r>
          </a:p>
          <a:p>
            <a:pPr>
              <a:lnSpc>
                <a:spcPct val="70000"/>
              </a:lnSpc>
            </a:pPr>
            <a:endParaRPr lang="en-US" sz="1200" b="1" dirty="0">
              <a:solidFill>
                <a:srgbClr val="FF0000"/>
              </a:solidFill>
              <a:latin typeface="Arial" panose="020B0604020202020204" pitchFamily="34" charset="0"/>
              <a:cs typeface="Arial" panose="020B0604020202020204" pitchFamily="34" charset="0"/>
            </a:endParaRPr>
          </a:p>
          <a:p>
            <a:pPr>
              <a:lnSpc>
                <a:spcPct val="70000"/>
              </a:lnSpc>
            </a:pPr>
            <a:r>
              <a:rPr lang="en-US" sz="1200" b="1" dirty="0" err="1" smtClean="0">
                <a:latin typeface="Arial" panose="020B0604020202020204" pitchFamily="34" charset="0"/>
                <a:cs typeface="Arial" panose="020B0604020202020204" pitchFamily="34" charset="0"/>
              </a:rPr>
              <a:t>Neymotin</a:t>
            </a:r>
            <a:r>
              <a:rPr lang="en-US" sz="1200" b="1" dirty="0" smtClean="0">
                <a:latin typeface="Arial" panose="020B0604020202020204" pitchFamily="34" charset="0"/>
                <a:cs typeface="Arial" panose="020B0604020202020204" pitchFamily="34" charset="0"/>
              </a:rPr>
              <a:t>, B., </a:t>
            </a:r>
            <a:r>
              <a:rPr lang="en-US" sz="1200" b="1" dirty="0" err="1" smtClean="0">
                <a:latin typeface="Arial" panose="020B0604020202020204" pitchFamily="34" charset="0"/>
                <a:cs typeface="Arial" panose="020B0604020202020204" pitchFamily="34" charset="0"/>
              </a:rPr>
              <a:t>Athanasiadou</a:t>
            </a:r>
            <a:r>
              <a:rPr lang="en-US" sz="1200" b="1" dirty="0" smtClean="0">
                <a:latin typeface="Arial" panose="020B0604020202020204" pitchFamily="34" charset="0"/>
                <a:cs typeface="Arial" panose="020B0604020202020204" pitchFamily="34" charset="0"/>
              </a:rPr>
              <a:t> R., and Gresham D. (2014). Determination of in vivo RNA kinetics using RATE-seq. </a:t>
            </a:r>
            <a:r>
              <a:rPr lang="en-US" sz="1200" b="1" i="1" dirty="0" smtClean="0">
                <a:latin typeface="Arial" panose="020B0604020202020204" pitchFamily="34" charset="0"/>
                <a:cs typeface="Arial" panose="020B0604020202020204" pitchFamily="34" charset="0"/>
              </a:rPr>
              <a:t>RNA</a:t>
            </a:r>
            <a:r>
              <a:rPr lang="en-US" sz="1200" b="1" dirty="0" smtClean="0">
                <a:latin typeface="Arial" panose="020B0604020202020204" pitchFamily="34" charset="0"/>
                <a:cs typeface="Arial" panose="020B0604020202020204" pitchFamily="34" charset="0"/>
              </a:rPr>
              <a:t>, 20, 1645-1652.</a:t>
            </a:r>
          </a:p>
        </p:txBody>
      </p:sp>
      <p:sp>
        <p:nvSpPr>
          <p:cNvPr id="197" name="TextBox 196"/>
          <p:cNvSpPr txBox="1"/>
          <p:nvPr/>
        </p:nvSpPr>
        <p:spPr>
          <a:xfrm>
            <a:off x="13164595" y="10495324"/>
            <a:ext cx="25035662" cy="1908215"/>
          </a:xfrm>
          <a:prstGeom prst="rect">
            <a:avLst/>
          </a:prstGeom>
          <a:noFill/>
        </p:spPr>
        <p:txBody>
          <a:bodyPr wrap="square" rtlCol="0">
            <a:spAutoFit/>
          </a:bodyPr>
          <a:lstStyle/>
          <a:p>
            <a:pPr marL="285750" indent="-285750">
              <a:buFont typeface="Arial" panose="020B0604020202020204" pitchFamily="34" charset="0"/>
              <a:buChar char="•"/>
            </a:pPr>
            <a:r>
              <a:rPr lang="en-US" sz="2000" b="1" dirty="0" smtClean="0">
                <a:latin typeface="Arial" panose="020B0604020202020204" pitchFamily="34" charset="0"/>
                <a:cs typeface="Arial" panose="020B0604020202020204" pitchFamily="34" charset="0"/>
              </a:rPr>
              <a:t>GRNsight automatically generates weighted network graphs from the output produced by GRNmap.</a:t>
            </a:r>
          </a:p>
          <a:p>
            <a:endParaRPr lang="en-US" sz="6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b="1" dirty="0" smtClean="0">
                <a:latin typeface="Arial" panose="020B0604020202020204" pitchFamily="34" charset="0"/>
                <a:cs typeface="Arial" panose="020B0604020202020204" pitchFamily="34" charset="0"/>
              </a:rPr>
              <a:t>The absolute value of the weight parameters are divided by the largest value, which distributes them between 0 and 1. Line thickness is on a linear scale with thin lines near 0 and thick lines near 1.</a:t>
            </a:r>
          </a:p>
          <a:p>
            <a:pPr marL="285750" indent="-285750">
              <a:buFont typeface="Arial" panose="020B0604020202020204" pitchFamily="34" charset="0"/>
              <a:buChar char="•"/>
            </a:pPr>
            <a:endParaRPr lang="en-US" sz="600" b="1" dirty="0" smtClean="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b="1" dirty="0" smtClean="0">
                <a:latin typeface="Arial" panose="020B0604020202020204" pitchFamily="34" charset="0"/>
                <a:cs typeface="Arial" panose="020B0604020202020204" pitchFamily="34" charset="0"/>
              </a:rPr>
              <a:t>Positive weights are colored magenta to indicate activation; negative weights are colored cyan to indicate repression. </a:t>
            </a:r>
            <a:r>
              <a:rPr lang="en-US" sz="2000" b="1" dirty="0">
                <a:latin typeface="Arial" panose="020B0604020202020204" pitchFamily="34" charset="0"/>
                <a:cs typeface="Arial" panose="020B0604020202020204" pitchFamily="34" charset="0"/>
              </a:rPr>
              <a:t> </a:t>
            </a:r>
            <a:r>
              <a:rPr lang="en-US" sz="2000" b="1" dirty="0" smtClean="0">
                <a:latin typeface="Arial" panose="020B0604020202020204" pitchFamily="34" charset="0"/>
                <a:cs typeface="Arial" panose="020B0604020202020204" pitchFamily="34" charset="0"/>
              </a:rPr>
              <a:t>Weights within 0.05 of zero are colored grey to denote negligible influence on the target gene.</a:t>
            </a:r>
          </a:p>
          <a:p>
            <a:endParaRPr lang="en-US" sz="6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b="1" dirty="0" smtClean="0">
                <a:latin typeface="Arial" panose="020B0604020202020204" pitchFamily="34" charset="0"/>
                <a:cs typeface="Arial" panose="020B0604020202020204" pitchFamily="34" charset="0"/>
              </a:rPr>
              <a:t>The ratio between the least squares error and the theoretical minimum least squares error for each network computed. The closer the value is to one, the better GRNmap performed  in modeling the GRN.</a:t>
            </a:r>
          </a:p>
        </p:txBody>
      </p:sp>
      <p:sp>
        <p:nvSpPr>
          <p:cNvPr id="118" name="TextBox 117"/>
          <p:cNvSpPr txBox="1"/>
          <p:nvPr/>
        </p:nvSpPr>
        <p:spPr>
          <a:xfrm>
            <a:off x="38601880" y="16097912"/>
            <a:ext cx="4253649" cy="3477875"/>
          </a:xfrm>
          <a:prstGeom prst="rect">
            <a:avLst/>
          </a:prstGeom>
          <a:noFill/>
        </p:spPr>
        <p:txBody>
          <a:bodyPr wrap="square" rtlCol="0">
            <a:spAutoFit/>
          </a:bodyPr>
          <a:lstStyle/>
          <a:p>
            <a:endParaRPr lang="en-US" sz="2000" b="1" dirty="0" smtClean="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000" b="1" dirty="0" smtClean="0">
                <a:latin typeface="Arial" panose="020B0604020202020204" pitchFamily="34" charset="0"/>
                <a:cs typeface="Arial" panose="020B0604020202020204" pitchFamily="34" charset="0"/>
              </a:rPr>
              <a:t>Variability in expression dynamics appears directly proportional to corrected </a:t>
            </a:r>
            <a:r>
              <a:rPr lang="en-US" sz="2000" b="1" i="1" dirty="0" smtClean="0">
                <a:latin typeface="Arial" panose="020B0604020202020204" pitchFamily="34" charset="0"/>
                <a:cs typeface="Arial" panose="020B0604020202020204" pitchFamily="34" charset="0"/>
              </a:rPr>
              <a:t>p</a:t>
            </a:r>
            <a:r>
              <a:rPr lang="en-US" sz="2000" b="1" dirty="0" smtClean="0">
                <a:latin typeface="Arial" panose="020B0604020202020204" pitchFamily="34" charset="0"/>
                <a:cs typeface="Arial" panose="020B0604020202020204" pitchFamily="34" charset="0"/>
              </a:rPr>
              <a:t>-values.</a:t>
            </a:r>
          </a:p>
          <a:p>
            <a:endParaRPr lang="en-US" sz="2000" b="1" dirty="0" smtClean="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000" b="1" dirty="0" smtClean="0">
                <a:latin typeface="Arial" panose="020B0604020202020204" pitchFamily="34" charset="0"/>
                <a:cs typeface="Arial" panose="020B0604020202020204" pitchFamily="34" charset="0"/>
              </a:rPr>
              <a:t>Ordering the transcription factors as they appear in the motif suggests a sequential response of these genes to cold shock.</a:t>
            </a:r>
            <a:endParaRPr lang="en-US" sz="2000" b="1" dirty="0">
              <a:latin typeface="Arial" panose="020B0604020202020204" pitchFamily="34" charset="0"/>
              <a:cs typeface="Arial" panose="020B0604020202020204" pitchFamily="34" charset="0"/>
            </a:endParaRPr>
          </a:p>
        </p:txBody>
      </p:sp>
      <p:graphicFrame>
        <p:nvGraphicFramePr>
          <p:cNvPr id="119" name="Table 118"/>
          <p:cNvGraphicFramePr>
            <a:graphicFrameLocks noGrp="1"/>
          </p:cNvGraphicFramePr>
          <p:nvPr>
            <p:extLst>
              <p:ext uri="{D42A27DB-BD31-4B8C-83A1-F6EECF244321}">
                <p14:modId xmlns:p14="http://schemas.microsoft.com/office/powerpoint/2010/main" val="114307109"/>
              </p:ext>
            </p:extLst>
          </p:nvPr>
        </p:nvGraphicFramePr>
        <p:xfrm>
          <a:off x="39008588" y="10222374"/>
          <a:ext cx="3721198" cy="2111367"/>
        </p:xfrm>
        <a:graphic>
          <a:graphicData uri="http://schemas.openxmlformats.org/drawingml/2006/table">
            <a:tbl>
              <a:tblPr firstRow="1" bandRow="1">
                <a:tableStyleId>{5940675A-B579-460E-94D1-54222C63F5DA}</a:tableStyleId>
              </a:tblPr>
              <a:tblGrid>
                <a:gridCol w="1860599"/>
                <a:gridCol w="1860599"/>
              </a:tblGrid>
              <a:tr h="265019">
                <a:tc>
                  <a:txBody>
                    <a:bodyPr/>
                    <a:lstStyle/>
                    <a:p>
                      <a:pPr algn="ctr"/>
                      <a:r>
                        <a:rPr lang="en-US" sz="1400" b="1" dirty="0" smtClean="0">
                          <a:latin typeface="Arial" panose="020B0604020202020204" pitchFamily="34" charset="0"/>
                          <a:cs typeface="Arial" panose="020B0604020202020204" pitchFamily="34" charset="0"/>
                        </a:rPr>
                        <a:t>Network</a:t>
                      </a:r>
                      <a:endParaRPr lang="en-US" sz="1400" b="1" dirty="0">
                        <a:latin typeface="Arial" panose="020B0604020202020204" pitchFamily="34" charset="0"/>
                        <a:cs typeface="Arial" panose="020B0604020202020204" pitchFamily="34" charset="0"/>
                      </a:endParaRPr>
                    </a:p>
                  </a:txBody>
                  <a:tcPr marL="88263" marR="88263" marT="44132" marB="441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b="1" dirty="0" smtClean="0">
                          <a:latin typeface="Arial" panose="020B0604020202020204" pitchFamily="34" charset="0"/>
                          <a:cs typeface="Arial" panose="020B0604020202020204" pitchFamily="34" charset="0"/>
                        </a:rPr>
                        <a:t>LSE:minLSE ratio</a:t>
                      </a:r>
                      <a:endParaRPr lang="en-US" sz="1400" b="1" dirty="0">
                        <a:latin typeface="Arial" panose="020B0604020202020204" pitchFamily="34" charset="0"/>
                        <a:cs typeface="Arial" panose="020B0604020202020204" pitchFamily="34" charset="0"/>
                      </a:endParaRPr>
                    </a:p>
                  </a:txBody>
                  <a:tcPr marL="88263" marR="88263" marT="44132" marB="441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265019">
                <a:tc>
                  <a:txBody>
                    <a:bodyPr/>
                    <a:lstStyle/>
                    <a:p>
                      <a:pPr algn="ctr"/>
                      <a:r>
                        <a:rPr lang="en-US" sz="1400" dirty="0" smtClean="0">
                          <a:latin typeface="Arial" panose="020B0604020202020204" pitchFamily="34" charset="0"/>
                          <a:cs typeface="Arial" panose="020B0604020202020204" pitchFamily="34" charset="0"/>
                        </a:rPr>
                        <a:t>db1</a:t>
                      </a:r>
                      <a:endParaRPr lang="en-US" sz="1400" b="1" dirty="0">
                        <a:latin typeface="Arial" panose="020B0604020202020204" pitchFamily="34" charset="0"/>
                        <a:cs typeface="Arial" panose="020B0604020202020204" pitchFamily="34" charset="0"/>
                      </a:endParaRPr>
                    </a:p>
                  </a:txBody>
                  <a:tcPr marL="88263" marR="88263" marT="44132" marB="441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dirty="0" smtClean="0">
                          <a:latin typeface="Arial" panose="020B0604020202020204" pitchFamily="34" charset="0"/>
                          <a:cs typeface="Arial" panose="020B0604020202020204" pitchFamily="34" charset="0"/>
                        </a:rPr>
                        <a:t>1.4206</a:t>
                      </a:r>
                      <a:endParaRPr lang="en-US" sz="1400" dirty="0">
                        <a:latin typeface="Arial" panose="020B0604020202020204" pitchFamily="34" charset="0"/>
                        <a:cs typeface="Arial" panose="020B0604020202020204" pitchFamily="34" charset="0"/>
                      </a:endParaRPr>
                    </a:p>
                  </a:txBody>
                  <a:tcPr marL="88263" marR="88263" marT="44132" marB="441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265019">
                <a:tc>
                  <a:txBody>
                    <a:bodyPr/>
                    <a:lstStyle/>
                    <a:p>
                      <a:pPr algn="ctr"/>
                      <a:r>
                        <a:rPr lang="en-US" sz="1400" u="none" dirty="0" smtClean="0">
                          <a:latin typeface="Arial" panose="020B0604020202020204" pitchFamily="34" charset="0"/>
                          <a:cs typeface="Arial" panose="020B0604020202020204" pitchFamily="34" charset="0"/>
                        </a:rPr>
                        <a:t>db2</a:t>
                      </a:r>
                      <a:endParaRPr lang="en-US" sz="1400" b="1" u="none" dirty="0" smtClean="0">
                        <a:latin typeface="Arial" panose="020B0604020202020204" pitchFamily="34" charset="0"/>
                        <a:cs typeface="Arial" panose="020B0604020202020204" pitchFamily="34" charset="0"/>
                      </a:endParaRPr>
                    </a:p>
                  </a:txBody>
                  <a:tcPr marL="88263" marR="88263" marT="44132" marB="441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dirty="0" smtClean="0">
                          <a:latin typeface="Arial" panose="020B0604020202020204" pitchFamily="34" charset="0"/>
                          <a:cs typeface="Arial" panose="020B0604020202020204" pitchFamily="34" charset="0"/>
                        </a:rPr>
                        <a:t>1.3580</a:t>
                      </a:r>
                      <a:endParaRPr lang="en-US" sz="1400" dirty="0">
                        <a:latin typeface="Arial" panose="020B0604020202020204" pitchFamily="34" charset="0"/>
                        <a:cs typeface="Arial" panose="020B0604020202020204" pitchFamily="34" charset="0"/>
                      </a:endParaRPr>
                    </a:p>
                  </a:txBody>
                  <a:tcPr marL="88263" marR="88263" marT="44132" marB="441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265019">
                <a:tc>
                  <a:txBody>
                    <a:bodyPr/>
                    <a:lstStyle/>
                    <a:p>
                      <a:pPr algn="ctr"/>
                      <a:r>
                        <a:rPr lang="en-US" sz="1400" u="none" dirty="0" smtClean="0">
                          <a:latin typeface="Arial" panose="020B0604020202020204" pitchFamily="34" charset="0"/>
                          <a:cs typeface="Arial" panose="020B0604020202020204" pitchFamily="34" charset="0"/>
                        </a:rPr>
                        <a:t>db3</a:t>
                      </a:r>
                      <a:endParaRPr lang="en-US" sz="1400" b="1" u="none" dirty="0" smtClean="0">
                        <a:latin typeface="Arial" panose="020B0604020202020204" pitchFamily="34" charset="0"/>
                        <a:cs typeface="Arial" panose="020B0604020202020204" pitchFamily="34" charset="0"/>
                      </a:endParaRPr>
                    </a:p>
                  </a:txBody>
                  <a:tcPr marL="88263" marR="88263" marT="44132" marB="441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dirty="0" smtClean="0">
                          <a:latin typeface="Arial" panose="020B0604020202020204" pitchFamily="34" charset="0"/>
                          <a:cs typeface="Arial" panose="020B0604020202020204" pitchFamily="34" charset="0"/>
                        </a:rPr>
                        <a:t>1.4100</a:t>
                      </a:r>
                      <a:endParaRPr lang="en-US" sz="1400" dirty="0">
                        <a:latin typeface="Arial" panose="020B0604020202020204" pitchFamily="34" charset="0"/>
                        <a:cs typeface="Arial" panose="020B0604020202020204" pitchFamily="34" charset="0"/>
                      </a:endParaRPr>
                    </a:p>
                  </a:txBody>
                  <a:tcPr marL="88263" marR="88263" marT="44132" marB="441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265019">
                <a:tc>
                  <a:txBody>
                    <a:bodyPr/>
                    <a:lstStyle/>
                    <a:p>
                      <a:pPr algn="ctr"/>
                      <a:r>
                        <a:rPr lang="en-US" sz="1400" u="none" dirty="0" smtClean="0">
                          <a:latin typeface="Arial" panose="020B0604020202020204" pitchFamily="34" charset="0"/>
                          <a:cs typeface="Arial" panose="020B0604020202020204" pitchFamily="34" charset="0"/>
                        </a:rPr>
                        <a:t>db4</a:t>
                      </a:r>
                      <a:endParaRPr lang="en-US" sz="1400" b="1" u="none" dirty="0" smtClean="0">
                        <a:latin typeface="Arial" panose="020B0604020202020204" pitchFamily="34" charset="0"/>
                        <a:cs typeface="Arial" panose="020B0604020202020204" pitchFamily="34" charset="0"/>
                      </a:endParaRPr>
                    </a:p>
                  </a:txBody>
                  <a:tcPr marL="88263" marR="88263" marT="44132" marB="441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2194560" rtl="0" eaLnBrk="1" fontAlgn="auto" latinLnBrk="0" hangingPunct="1">
                        <a:lnSpc>
                          <a:spcPct val="100000"/>
                        </a:lnSpc>
                        <a:spcBef>
                          <a:spcPts val="0"/>
                        </a:spcBef>
                        <a:spcAft>
                          <a:spcPts val="0"/>
                        </a:spcAft>
                        <a:buClrTx/>
                        <a:buSzTx/>
                        <a:buFontTx/>
                        <a:buNone/>
                        <a:tabLst/>
                        <a:defRPr/>
                      </a:pPr>
                      <a:r>
                        <a:rPr lang="is-IS" sz="1400" u="none" strike="noStrike" dirty="0" smtClean="0">
                          <a:effectLst/>
                          <a:latin typeface="Arial" panose="020B0604020202020204" pitchFamily="34" charset="0"/>
                          <a:cs typeface="Arial" panose="020B0604020202020204" pitchFamily="34" charset="0"/>
                        </a:rPr>
                        <a:t>1.3000</a:t>
                      </a:r>
                      <a:endParaRPr lang="is-IS" sz="1400" b="0" i="0" u="none" strike="noStrike" dirty="0" smtClean="0">
                        <a:solidFill>
                          <a:srgbClr val="000000"/>
                        </a:solidFill>
                        <a:effectLst/>
                        <a:latin typeface="Arial" panose="020B0604020202020204" pitchFamily="34" charset="0"/>
                        <a:cs typeface="Arial" panose="020B0604020202020204" pitchFamily="34" charset="0"/>
                      </a:endParaRPr>
                    </a:p>
                  </a:txBody>
                  <a:tcPr marL="88263" marR="88263" marT="44132" marB="441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265019">
                <a:tc>
                  <a:txBody>
                    <a:bodyPr/>
                    <a:lstStyle/>
                    <a:p>
                      <a:pPr algn="ctr"/>
                      <a:r>
                        <a:rPr lang="en-US" sz="1400" u="none" dirty="0" smtClean="0">
                          <a:latin typeface="Arial" panose="020B0604020202020204" pitchFamily="34" charset="0"/>
                          <a:cs typeface="Arial" panose="020B0604020202020204" pitchFamily="34" charset="0"/>
                        </a:rPr>
                        <a:t>db5</a:t>
                      </a:r>
                      <a:endParaRPr lang="en-US" sz="1400" b="1" u="none" dirty="0" smtClean="0">
                        <a:latin typeface="Arial" panose="020B0604020202020204" pitchFamily="34" charset="0"/>
                        <a:cs typeface="Arial" panose="020B0604020202020204" pitchFamily="34" charset="0"/>
                      </a:endParaRPr>
                    </a:p>
                  </a:txBody>
                  <a:tcPr marL="88263" marR="88263" marT="44132" marB="441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2194560" rtl="0" eaLnBrk="1" fontAlgn="auto" latinLnBrk="0" hangingPunct="1">
                        <a:lnSpc>
                          <a:spcPct val="100000"/>
                        </a:lnSpc>
                        <a:spcBef>
                          <a:spcPts val="0"/>
                        </a:spcBef>
                        <a:spcAft>
                          <a:spcPts val="0"/>
                        </a:spcAft>
                        <a:buClrTx/>
                        <a:buSzTx/>
                        <a:buFontTx/>
                        <a:buNone/>
                        <a:tabLst/>
                        <a:defRPr/>
                      </a:pPr>
                      <a:r>
                        <a:rPr lang="is-IS" sz="1400" u="none" strike="noStrike" dirty="0" smtClean="0">
                          <a:effectLst/>
                          <a:latin typeface="Arial" panose="020B0604020202020204" pitchFamily="34" charset="0"/>
                          <a:cs typeface="Arial" panose="020B0604020202020204" pitchFamily="34" charset="0"/>
                        </a:rPr>
                        <a:t>1.4263</a:t>
                      </a:r>
                      <a:endParaRPr lang="is-IS" sz="1400" b="0" i="0" u="none" strike="noStrike" dirty="0" smtClean="0">
                        <a:solidFill>
                          <a:srgbClr val="000000"/>
                        </a:solidFill>
                        <a:effectLst/>
                        <a:latin typeface="Arial" panose="020B0604020202020204" pitchFamily="34" charset="0"/>
                        <a:cs typeface="Arial" panose="020B0604020202020204" pitchFamily="34" charset="0"/>
                      </a:endParaRPr>
                    </a:p>
                  </a:txBody>
                  <a:tcPr marL="88263" marR="88263" marT="44132" marB="441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265019">
                <a:tc>
                  <a:txBody>
                    <a:bodyPr/>
                    <a:lstStyle/>
                    <a:p>
                      <a:pPr marL="0" marR="0" indent="0" algn="ctr" defTabSz="2194560" rtl="0" eaLnBrk="1" fontAlgn="auto" latinLnBrk="0" hangingPunct="1">
                        <a:lnSpc>
                          <a:spcPct val="100000"/>
                        </a:lnSpc>
                        <a:spcBef>
                          <a:spcPts val="0"/>
                        </a:spcBef>
                        <a:spcAft>
                          <a:spcPts val="0"/>
                        </a:spcAft>
                        <a:buClrTx/>
                        <a:buSzTx/>
                        <a:buFontTx/>
                        <a:buNone/>
                        <a:tabLst/>
                        <a:defRPr/>
                      </a:pPr>
                      <a:r>
                        <a:rPr lang="en-US" sz="1400" u="none" dirty="0" smtClean="0">
                          <a:latin typeface="Arial" panose="020B0604020202020204" pitchFamily="34" charset="0"/>
                          <a:cs typeface="Arial" panose="020B0604020202020204" pitchFamily="34" charset="0"/>
                        </a:rPr>
                        <a:t>db6</a:t>
                      </a:r>
                      <a:endParaRPr lang="en-US" sz="1400" b="1" u="none" dirty="0" smtClean="0">
                        <a:latin typeface="Arial" panose="020B0604020202020204" pitchFamily="34" charset="0"/>
                        <a:cs typeface="Arial" panose="020B0604020202020204" pitchFamily="34" charset="0"/>
                      </a:endParaRPr>
                    </a:p>
                  </a:txBody>
                  <a:tcPr marL="88263" marR="88263" marT="44132" marB="441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is-IS" sz="1400" u="none" strike="noStrike" dirty="0" smtClean="0">
                          <a:effectLst/>
                          <a:latin typeface="Arial" panose="020B0604020202020204" pitchFamily="34" charset="0"/>
                          <a:cs typeface="Arial" panose="020B0604020202020204" pitchFamily="34" charset="0"/>
                        </a:rPr>
                        <a:t>1.3973</a:t>
                      </a:r>
                      <a:endParaRPr lang="en-US" sz="1400" dirty="0">
                        <a:latin typeface="Arial" panose="020B0604020202020204" pitchFamily="34" charset="0"/>
                        <a:cs typeface="Arial" panose="020B0604020202020204" pitchFamily="34" charset="0"/>
                      </a:endParaRPr>
                    </a:p>
                  </a:txBody>
                  <a:tcPr marL="88263" marR="88263" marT="44132" marB="441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4" name="TextBox 3"/>
          <p:cNvSpPr txBox="1"/>
          <p:nvPr/>
        </p:nvSpPr>
        <p:spPr>
          <a:xfrm>
            <a:off x="43724888" y="3930555"/>
            <a:ext cx="184666" cy="1415772"/>
          </a:xfrm>
          <a:prstGeom prst="rect">
            <a:avLst/>
          </a:prstGeom>
          <a:noFill/>
        </p:spPr>
        <p:txBody>
          <a:bodyPr wrap="none" rtlCol="0">
            <a:spAutoFit/>
          </a:bodyPr>
          <a:lstStyle/>
          <a:p>
            <a:endParaRPr lang="en-US" dirty="0"/>
          </a:p>
        </p:txBody>
      </p:sp>
      <p:grpSp>
        <p:nvGrpSpPr>
          <p:cNvPr id="129" name="Group 128"/>
          <p:cNvGrpSpPr/>
          <p:nvPr/>
        </p:nvGrpSpPr>
        <p:grpSpPr>
          <a:xfrm>
            <a:off x="22998814" y="6872040"/>
            <a:ext cx="5445061" cy="3072566"/>
            <a:chOff x="3925601" y="1582215"/>
            <a:chExt cx="3428996" cy="1933891"/>
          </a:xfrm>
        </p:grpSpPr>
        <p:pic>
          <p:nvPicPr>
            <p:cNvPr id="130" name="Picture 129"/>
            <p:cNvPicPr>
              <a:picLocks noChangeAspect="1"/>
            </p:cNvPicPr>
            <p:nvPr/>
          </p:nvPicPr>
          <p:blipFill rotWithShape="1">
            <a:blip r:embed="rId10">
              <a:extLst>
                <a:ext uri="{28A0092B-C50C-407E-A947-70E740481C1C}">
                  <a14:useLocalDpi xmlns:a14="http://schemas.microsoft.com/office/drawing/2010/main" val="0"/>
                </a:ext>
              </a:extLst>
            </a:blip>
            <a:srcRect l="2719" t="6636" r="6209" b="11588"/>
            <a:stretch/>
          </p:blipFill>
          <p:spPr>
            <a:xfrm>
              <a:off x="3925601" y="1582215"/>
              <a:ext cx="3428996" cy="1933891"/>
            </a:xfrm>
            <a:prstGeom prst="rect">
              <a:avLst/>
            </a:prstGeom>
          </p:spPr>
        </p:pic>
        <p:sp>
          <p:nvSpPr>
            <p:cNvPr id="131" name="Rectangle 130"/>
            <p:cNvSpPr/>
            <p:nvPr/>
          </p:nvSpPr>
          <p:spPr>
            <a:xfrm>
              <a:off x="6321543" y="2024618"/>
              <a:ext cx="278606" cy="107157"/>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ectangle 131"/>
            <p:cNvSpPr/>
            <p:nvPr/>
          </p:nvSpPr>
          <p:spPr>
            <a:xfrm>
              <a:off x="7005630" y="1622285"/>
              <a:ext cx="278606" cy="107157"/>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p:cNvSpPr/>
            <p:nvPr/>
          </p:nvSpPr>
          <p:spPr>
            <a:xfrm>
              <a:off x="3993354" y="2442004"/>
              <a:ext cx="278606" cy="107157"/>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p:cNvSpPr/>
            <p:nvPr/>
          </p:nvSpPr>
          <p:spPr>
            <a:xfrm>
              <a:off x="3990975" y="3374419"/>
              <a:ext cx="278606" cy="107157"/>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5" name="Group 134"/>
          <p:cNvGrpSpPr/>
          <p:nvPr/>
        </p:nvGrpSpPr>
        <p:grpSpPr>
          <a:xfrm>
            <a:off x="28355782" y="6646594"/>
            <a:ext cx="4991028" cy="3298110"/>
            <a:chOff x="105638" y="4436510"/>
            <a:chExt cx="3429000" cy="2265062"/>
          </a:xfrm>
        </p:grpSpPr>
        <p:pic>
          <p:nvPicPr>
            <p:cNvPr id="136" name="Content Placeholder 6" descr="dGLN3 Network--Weighted.png"/>
            <p:cNvPicPr>
              <a:picLocks noChangeAspect="1"/>
            </p:cNvPicPr>
            <p:nvPr/>
          </p:nvPicPr>
          <p:blipFill rotWithShape="1">
            <a:blip r:embed="rId11">
              <a:extLst>
                <a:ext uri="{28A0092B-C50C-407E-A947-70E740481C1C}">
                  <a14:useLocalDpi xmlns:a14="http://schemas.microsoft.com/office/drawing/2010/main" val="0"/>
                </a:ext>
              </a:extLst>
            </a:blip>
            <a:srcRect l="8945" t="4033" b="1060"/>
            <a:stretch/>
          </p:blipFill>
          <p:spPr>
            <a:xfrm>
              <a:off x="105638" y="4436510"/>
              <a:ext cx="3429000" cy="2265062"/>
            </a:xfrm>
            <a:prstGeom prst="rect">
              <a:avLst/>
            </a:prstGeom>
          </p:spPr>
        </p:pic>
        <p:sp>
          <p:nvSpPr>
            <p:cNvPr id="137" name="Rectangle 136"/>
            <p:cNvSpPr/>
            <p:nvPr/>
          </p:nvSpPr>
          <p:spPr>
            <a:xfrm>
              <a:off x="3189493" y="4587482"/>
              <a:ext cx="278606" cy="107157"/>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p:cNvSpPr/>
            <p:nvPr/>
          </p:nvSpPr>
          <p:spPr>
            <a:xfrm>
              <a:off x="2577512" y="5067800"/>
              <a:ext cx="278606" cy="107157"/>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ectangle 144"/>
            <p:cNvSpPr/>
            <p:nvPr/>
          </p:nvSpPr>
          <p:spPr>
            <a:xfrm>
              <a:off x="172155" y="5553023"/>
              <a:ext cx="278606" cy="107157"/>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ectangle 146"/>
            <p:cNvSpPr/>
            <p:nvPr/>
          </p:nvSpPr>
          <p:spPr>
            <a:xfrm>
              <a:off x="741275" y="6467424"/>
              <a:ext cx="278606" cy="107157"/>
            </a:xfrm>
            <a:prstGeom prst="rect">
              <a:avLst/>
            </a:prstGeom>
            <a:solidFill>
              <a:srgbClr val="FFFF7F">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p:cNvGrpSpPr/>
          <p:nvPr/>
        </p:nvGrpSpPr>
        <p:grpSpPr>
          <a:xfrm>
            <a:off x="14012983" y="13231937"/>
            <a:ext cx="5299573" cy="6494484"/>
            <a:chOff x="14012983" y="13231937"/>
            <a:chExt cx="5299573" cy="6494484"/>
          </a:xfrm>
        </p:grpSpPr>
        <p:grpSp>
          <p:nvGrpSpPr>
            <p:cNvPr id="9" name="Group 8"/>
            <p:cNvGrpSpPr/>
            <p:nvPr/>
          </p:nvGrpSpPr>
          <p:grpSpPr>
            <a:xfrm>
              <a:off x="14012983" y="13231937"/>
              <a:ext cx="5299573" cy="6494484"/>
              <a:chOff x="26342717" y="13399259"/>
              <a:chExt cx="5299573" cy="6494484"/>
            </a:xfrm>
          </p:grpSpPr>
          <p:pic>
            <p:nvPicPr>
              <p:cNvPr id="144" name="Picture 143"/>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6342717" y="13883720"/>
                <a:ext cx="2645664" cy="1984248"/>
              </a:xfrm>
              <a:prstGeom prst="rect">
                <a:avLst/>
              </a:prstGeom>
            </p:spPr>
          </p:pic>
          <p:sp>
            <p:nvSpPr>
              <p:cNvPr id="151" name="TextBox 150"/>
              <p:cNvSpPr txBox="1"/>
              <p:nvPr/>
            </p:nvSpPr>
            <p:spPr>
              <a:xfrm>
                <a:off x="27629299" y="13399259"/>
                <a:ext cx="2793771" cy="461665"/>
              </a:xfrm>
              <a:prstGeom prst="rect">
                <a:avLst/>
              </a:prstGeom>
              <a:noFill/>
              <a:ln>
                <a:noFill/>
              </a:ln>
            </p:spPr>
            <p:txBody>
              <a:bodyPr wrap="square" rtlCol="0">
                <a:spAutoFit/>
              </a:bodyPr>
              <a:lstStyle/>
              <a:p>
                <a:pPr algn="ctr"/>
                <a:r>
                  <a:rPr lang="en-US" sz="2400" b="1" u="sng" dirty="0" smtClean="0">
                    <a:latin typeface="Arial"/>
                    <a:cs typeface="Arial"/>
                  </a:rPr>
                  <a:t>HMO1</a:t>
                </a:r>
                <a:endParaRPr lang="en-US" sz="2000" b="1" dirty="0" smtClean="0">
                  <a:latin typeface="Arial"/>
                  <a:cs typeface="Arial"/>
                </a:endParaRPr>
              </a:p>
            </p:txBody>
          </p:sp>
          <p:pic>
            <p:nvPicPr>
              <p:cNvPr id="156" name="Picture 155"/>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996626" y="13883720"/>
                <a:ext cx="2645664" cy="1984248"/>
              </a:xfrm>
              <a:prstGeom prst="rect">
                <a:avLst/>
              </a:prstGeom>
            </p:spPr>
          </p:pic>
          <p:pic>
            <p:nvPicPr>
              <p:cNvPr id="163" name="Picture 162"/>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6342717" y="15867968"/>
                <a:ext cx="2645664" cy="1984248"/>
              </a:xfrm>
              <a:prstGeom prst="rect">
                <a:avLst/>
              </a:prstGeom>
            </p:spPr>
          </p:pic>
          <p:pic>
            <p:nvPicPr>
              <p:cNvPr id="168" name="Picture 167" descr="HMO1.jpg"/>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8996626" y="15867968"/>
                <a:ext cx="2645664" cy="1984248"/>
              </a:xfrm>
              <a:prstGeom prst="rect">
                <a:avLst/>
              </a:prstGeom>
            </p:spPr>
          </p:pic>
          <p:pic>
            <p:nvPicPr>
              <p:cNvPr id="172" name="Picture 171" descr="HMO1.jpg"/>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6342717" y="17909495"/>
                <a:ext cx="2645663" cy="1984248"/>
              </a:xfrm>
              <a:prstGeom prst="rect">
                <a:avLst/>
              </a:prstGeom>
            </p:spPr>
          </p:pic>
          <p:pic>
            <p:nvPicPr>
              <p:cNvPr id="175" name="Picture 174" descr="HMO1.jpg"/>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8976250" y="17879970"/>
                <a:ext cx="2645664" cy="1984248"/>
              </a:xfrm>
              <a:prstGeom prst="rect">
                <a:avLst/>
              </a:prstGeom>
            </p:spPr>
          </p:pic>
        </p:grpSp>
        <p:sp>
          <p:nvSpPr>
            <p:cNvPr id="219" name="TextBox 218"/>
            <p:cNvSpPr txBox="1"/>
            <p:nvPr/>
          </p:nvSpPr>
          <p:spPr>
            <a:xfrm>
              <a:off x="14701678" y="13626703"/>
              <a:ext cx="923583" cy="246222"/>
            </a:xfrm>
            <a:prstGeom prst="rect">
              <a:avLst/>
            </a:prstGeom>
            <a:solidFill>
              <a:schemeClr val="bg1"/>
            </a:solidFill>
          </p:spPr>
          <p:txBody>
            <a:bodyPr wrap="square" rtlCol="0">
              <a:spAutoFit/>
            </a:bodyPr>
            <a:lstStyle/>
            <a:p>
              <a:pPr algn="ctr"/>
              <a:r>
                <a:rPr lang="en-US" sz="1000" b="1" dirty="0" smtClean="0">
                  <a:latin typeface="Arial" panose="020B0604020202020204" pitchFamily="34" charset="0"/>
                  <a:cs typeface="Arial" panose="020B0604020202020204" pitchFamily="34" charset="0"/>
                </a:rPr>
                <a:t>db1</a:t>
              </a:r>
              <a:endParaRPr lang="en-US" sz="1000" b="1" dirty="0">
                <a:latin typeface="Arial" panose="020B0604020202020204" pitchFamily="34" charset="0"/>
                <a:cs typeface="Arial" panose="020B0604020202020204" pitchFamily="34" charset="0"/>
              </a:endParaRPr>
            </a:p>
          </p:txBody>
        </p:sp>
        <p:sp>
          <p:nvSpPr>
            <p:cNvPr id="222" name="TextBox 221"/>
            <p:cNvSpPr txBox="1"/>
            <p:nvPr/>
          </p:nvSpPr>
          <p:spPr>
            <a:xfrm>
              <a:off x="14499198" y="15577167"/>
              <a:ext cx="1244508" cy="246222"/>
            </a:xfrm>
            <a:prstGeom prst="rect">
              <a:avLst/>
            </a:prstGeom>
            <a:solidFill>
              <a:schemeClr val="bg1"/>
            </a:solidFill>
          </p:spPr>
          <p:txBody>
            <a:bodyPr wrap="square" rtlCol="0">
              <a:spAutoFit/>
            </a:bodyPr>
            <a:lstStyle/>
            <a:p>
              <a:pPr algn="ctr"/>
              <a:r>
                <a:rPr lang="en-US" sz="1000" b="1" dirty="0" smtClean="0">
                  <a:latin typeface="Arial"/>
                  <a:cs typeface="Arial"/>
                </a:rPr>
                <a:t>db3</a:t>
              </a:r>
              <a:endParaRPr lang="en-US" sz="1000" b="1" dirty="0">
                <a:latin typeface="Arial" panose="020B0604020202020204" pitchFamily="34" charset="0"/>
                <a:cs typeface="Arial" panose="020B0604020202020204" pitchFamily="34" charset="0"/>
              </a:endParaRPr>
            </a:p>
          </p:txBody>
        </p:sp>
        <p:sp>
          <p:nvSpPr>
            <p:cNvPr id="223" name="TextBox 222"/>
            <p:cNvSpPr txBox="1"/>
            <p:nvPr/>
          </p:nvSpPr>
          <p:spPr>
            <a:xfrm>
              <a:off x="17151752" y="15574410"/>
              <a:ext cx="1244508" cy="246222"/>
            </a:xfrm>
            <a:prstGeom prst="rect">
              <a:avLst/>
            </a:prstGeom>
            <a:solidFill>
              <a:schemeClr val="bg1"/>
            </a:solidFill>
          </p:spPr>
          <p:txBody>
            <a:bodyPr wrap="square" rtlCol="0">
              <a:spAutoFit/>
            </a:bodyPr>
            <a:lstStyle/>
            <a:p>
              <a:pPr algn="ctr"/>
              <a:r>
                <a:rPr lang="en-US" sz="1000" b="1" dirty="0" smtClean="0">
                  <a:latin typeface="Arial"/>
                  <a:cs typeface="Arial"/>
                </a:rPr>
                <a:t>db4</a:t>
              </a:r>
              <a:endParaRPr lang="en-US" sz="1000" b="1" dirty="0">
                <a:latin typeface="Arial" panose="020B0604020202020204" pitchFamily="34" charset="0"/>
                <a:cs typeface="Arial" panose="020B0604020202020204" pitchFamily="34" charset="0"/>
              </a:endParaRPr>
            </a:p>
          </p:txBody>
        </p:sp>
        <p:sp>
          <p:nvSpPr>
            <p:cNvPr id="224" name="TextBox 223"/>
            <p:cNvSpPr txBox="1"/>
            <p:nvPr/>
          </p:nvSpPr>
          <p:spPr>
            <a:xfrm>
              <a:off x="14475226" y="17623212"/>
              <a:ext cx="1244508" cy="246222"/>
            </a:xfrm>
            <a:prstGeom prst="rect">
              <a:avLst/>
            </a:prstGeom>
            <a:solidFill>
              <a:schemeClr val="bg1"/>
            </a:solidFill>
          </p:spPr>
          <p:txBody>
            <a:bodyPr wrap="square" rtlCol="0">
              <a:spAutoFit/>
            </a:bodyPr>
            <a:lstStyle/>
            <a:p>
              <a:pPr algn="ctr"/>
              <a:r>
                <a:rPr lang="en-US" sz="1000" b="1" dirty="0" smtClean="0">
                  <a:latin typeface="Arial"/>
                  <a:cs typeface="Arial"/>
                </a:rPr>
                <a:t>db5</a:t>
              </a:r>
              <a:endParaRPr lang="en-US" sz="1000" b="1" dirty="0">
                <a:latin typeface="Arial" panose="020B0604020202020204" pitchFamily="34" charset="0"/>
                <a:cs typeface="Arial" panose="020B0604020202020204" pitchFamily="34" charset="0"/>
              </a:endParaRPr>
            </a:p>
          </p:txBody>
        </p:sp>
        <p:sp>
          <p:nvSpPr>
            <p:cNvPr id="225" name="TextBox 224"/>
            <p:cNvSpPr txBox="1"/>
            <p:nvPr/>
          </p:nvSpPr>
          <p:spPr>
            <a:xfrm>
              <a:off x="17149893" y="17641921"/>
              <a:ext cx="1244508" cy="200055"/>
            </a:xfrm>
            <a:prstGeom prst="rect">
              <a:avLst/>
            </a:prstGeom>
            <a:solidFill>
              <a:schemeClr val="bg1"/>
            </a:solidFill>
          </p:spPr>
          <p:txBody>
            <a:bodyPr wrap="square" bIns="0" rtlCol="0">
              <a:spAutoFit/>
            </a:bodyPr>
            <a:lstStyle/>
            <a:p>
              <a:pPr algn="ctr"/>
              <a:r>
                <a:rPr lang="en-US" sz="1000" b="1" dirty="0" smtClean="0">
                  <a:latin typeface="Arial"/>
                  <a:cs typeface="Arial"/>
                </a:rPr>
                <a:t>db6</a:t>
              </a:r>
              <a:endParaRPr lang="en-US" sz="1000" b="1" dirty="0">
                <a:latin typeface="Arial" panose="020B0604020202020204" pitchFamily="34" charset="0"/>
                <a:cs typeface="Arial" panose="020B0604020202020204" pitchFamily="34" charset="0"/>
              </a:endParaRPr>
            </a:p>
          </p:txBody>
        </p:sp>
        <p:sp>
          <p:nvSpPr>
            <p:cNvPr id="226" name="TextBox 225"/>
            <p:cNvSpPr txBox="1"/>
            <p:nvPr/>
          </p:nvSpPr>
          <p:spPr>
            <a:xfrm>
              <a:off x="17152211" y="13632499"/>
              <a:ext cx="1244508" cy="246222"/>
            </a:xfrm>
            <a:prstGeom prst="rect">
              <a:avLst/>
            </a:prstGeom>
            <a:solidFill>
              <a:schemeClr val="bg1"/>
            </a:solidFill>
          </p:spPr>
          <p:txBody>
            <a:bodyPr wrap="square" rtlCol="0">
              <a:spAutoFit/>
            </a:bodyPr>
            <a:lstStyle/>
            <a:p>
              <a:pPr algn="ctr"/>
              <a:r>
                <a:rPr lang="en-US" sz="1000" b="1" dirty="0" smtClean="0">
                  <a:latin typeface="Arial"/>
                  <a:cs typeface="Arial"/>
                </a:rPr>
                <a:t>db2</a:t>
              </a:r>
              <a:endParaRPr lang="en-US" sz="1000" b="1" dirty="0">
                <a:latin typeface="Arial" panose="020B0604020202020204" pitchFamily="34" charset="0"/>
                <a:cs typeface="Arial" panose="020B0604020202020204" pitchFamily="34" charset="0"/>
              </a:endParaRPr>
            </a:p>
          </p:txBody>
        </p:sp>
      </p:grpSp>
      <p:grpSp>
        <p:nvGrpSpPr>
          <p:cNvPr id="33" name="Group 32"/>
          <p:cNvGrpSpPr/>
          <p:nvPr/>
        </p:nvGrpSpPr>
        <p:grpSpPr>
          <a:xfrm>
            <a:off x="26512250" y="13233016"/>
            <a:ext cx="5150856" cy="6495412"/>
            <a:chOff x="26512250" y="13233016"/>
            <a:chExt cx="5150856" cy="6495412"/>
          </a:xfrm>
        </p:grpSpPr>
        <p:grpSp>
          <p:nvGrpSpPr>
            <p:cNvPr id="7" name="Group 6"/>
            <p:cNvGrpSpPr/>
            <p:nvPr/>
          </p:nvGrpSpPr>
          <p:grpSpPr>
            <a:xfrm>
              <a:off x="26512250" y="13233016"/>
              <a:ext cx="5150856" cy="6495412"/>
              <a:chOff x="32091263" y="13050303"/>
              <a:chExt cx="5150856" cy="6495412"/>
            </a:xfrm>
          </p:grpSpPr>
          <p:pic>
            <p:nvPicPr>
              <p:cNvPr id="146" name="Picture 145"/>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32091264" y="13565139"/>
                <a:ext cx="2645664" cy="1984248"/>
              </a:xfrm>
              <a:prstGeom prst="rect">
                <a:avLst/>
              </a:prstGeom>
            </p:spPr>
          </p:pic>
          <p:sp>
            <p:nvSpPr>
              <p:cNvPr id="153" name="TextBox 152"/>
              <p:cNvSpPr txBox="1"/>
              <p:nvPr/>
            </p:nvSpPr>
            <p:spPr>
              <a:xfrm>
                <a:off x="33268441" y="13050303"/>
                <a:ext cx="2793771" cy="461665"/>
              </a:xfrm>
              <a:prstGeom prst="rect">
                <a:avLst/>
              </a:prstGeom>
              <a:noFill/>
              <a:ln>
                <a:noFill/>
              </a:ln>
            </p:spPr>
            <p:txBody>
              <a:bodyPr wrap="square" rtlCol="0">
                <a:spAutoFit/>
              </a:bodyPr>
              <a:lstStyle/>
              <a:p>
                <a:pPr algn="ctr"/>
                <a:r>
                  <a:rPr lang="en-US" sz="2400" b="1" u="sng" dirty="0" smtClean="0">
                    <a:latin typeface="Arial"/>
                    <a:cs typeface="Arial"/>
                  </a:rPr>
                  <a:t>YHP1</a:t>
                </a:r>
                <a:endParaRPr lang="en-US" sz="2000" b="1" dirty="0" smtClean="0">
                  <a:latin typeface="Arial"/>
                  <a:cs typeface="Arial"/>
                </a:endParaRPr>
              </a:p>
            </p:txBody>
          </p:sp>
          <p:pic>
            <p:nvPicPr>
              <p:cNvPr id="160" name="Picture 159"/>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34596455" y="13565139"/>
                <a:ext cx="2645664" cy="1984248"/>
              </a:xfrm>
              <a:prstGeom prst="rect">
                <a:avLst/>
              </a:prstGeom>
            </p:spPr>
          </p:pic>
          <p:pic>
            <p:nvPicPr>
              <p:cNvPr id="165" name="Picture 164"/>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32091263" y="15596763"/>
                <a:ext cx="2645664" cy="1984248"/>
              </a:xfrm>
              <a:prstGeom prst="rect">
                <a:avLst/>
              </a:prstGeom>
            </p:spPr>
          </p:pic>
          <p:pic>
            <p:nvPicPr>
              <p:cNvPr id="169" name="Picture 168" descr="YHP1.jpg"/>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34596456" y="15596763"/>
                <a:ext cx="2645663" cy="1984248"/>
              </a:xfrm>
              <a:prstGeom prst="rect">
                <a:avLst/>
              </a:prstGeom>
            </p:spPr>
          </p:pic>
          <p:pic>
            <p:nvPicPr>
              <p:cNvPr id="173" name="Picture 172" descr="YHP1.jpg"/>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32091264" y="17561467"/>
                <a:ext cx="2645664" cy="1984248"/>
              </a:xfrm>
              <a:prstGeom prst="rect">
                <a:avLst/>
              </a:prstGeom>
            </p:spPr>
          </p:pic>
        </p:grpSp>
        <p:sp>
          <p:nvSpPr>
            <p:cNvPr id="233" name="TextBox 232"/>
            <p:cNvSpPr txBox="1"/>
            <p:nvPr/>
          </p:nvSpPr>
          <p:spPr>
            <a:xfrm>
              <a:off x="27147163" y="13631992"/>
              <a:ext cx="923583" cy="246222"/>
            </a:xfrm>
            <a:prstGeom prst="rect">
              <a:avLst/>
            </a:prstGeom>
            <a:solidFill>
              <a:schemeClr val="bg1"/>
            </a:solidFill>
          </p:spPr>
          <p:txBody>
            <a:bodyPr wrap="square" rtlCol="0">
              <a:spAutoFit/>
            </a:bodyPr>
            <a:lstStyle/>
            <a:p>
              <a:pPr algn="ctr"/>
              <a:r>
                <a:rPr lang="en-US" sz="1000" b="1" dirty="0" smtClean="0">
                  <a:latin typeface="Arial" panose="020B0604020202020204" pitchFamily="34" charset="0"/>
                  <a:cs typeface="Arial" panose="020B0604020202020204" pitchFamily="34" charset="0"/>
                </a:rPr>
                <a:t>db1</a:t>
              </a:r>
              <a:endParaRPr lang="en-US" sz="1000" b="1" dirty="0">
                <a:latin typeface="Arial" panose="020B0604020202020204" pitchFamily="34" charset="0"/>
                <a:cs typeface="Arial" panose="020B0604020202020204" pitchFamily="34" charset="0"/>
              </a:endParaRPr>
            </a:p>
          </p:txBody>
        </p:sp>
        <p:sp>
          <p:nvSpPr>
            <p:cNvPr id="234" name="TextBox 233"/>
            <p:cNvSpPr txBox="1"/>
            <p:nvPr/>
          </p:nvSpPr>
          <p:spPr>
            <a:xfrm>
              <a:off x="26992777" y="15777880"/>
              <a:ext cx="1244508" cy="246222"/>
            </a:xfrm>
            <a:prstGeom prst="rect">
              <a:avLst/>
            </a:prstGeom>
            <a:solidFill>
              <a:schemeClr val="bg1"/>
            </a:solidFill>
          </p:spPr>
          <p:txBody>
            <a:bodyPr wrap="square" rtlCol="0">
              <a:spAutoFit/>
            </a:bodyPr>
            <a:lstStyle/>
            <a:p>
              <a:pPr algn="ctr"/>
              <a:r>
                <a:rPr lang="en-US" sz="1000" b="1" dirty="0" smtClean="0">
                  <a:latin typeface="Arial"/>
                  <a:cs typeface="Arial"/>
                </a:rPr>
                <a:t>db3</a:t>
              </a:r>
              <a:endParaRPr lang="en-US" sz="1000" b="1" dirty="0">
                <a:latin typeface="Arial" panose="020B0604020202020204" pitchFamily="34" charset="0"/>
                <a:cs typeface="Arial" panose="020B0604020202020204" pitchFamily="34" charset="0"/>
              </a:endParaRPr>
            </a:p>
          </p:txBody>
        </p:sp>
        <p:sp>
          <p:nvSpPr>
            <p:cNvPr id="235" name="TextBox 234"/>
            <p:cNvSpPr txBox="1"/>
            <p:nvPr/>
          </p:nvSpPr>
          <p:spPr>
            <a:xfrm>
              <a:off x="29497330" y="15797015"/>
              <a:ext cx="1244508" cy="246222"/>
            </a:xfrm>
            <a:prstGeom prst="rect">
              <a:avLst/>
            </a:prstGeom>
            <a:solidFill>
              <a:schemeClr val="bg1"/>
            </a:solidFill>
          </p:spPr>
          <p:txBody>
            <a:bodyPr wrap="square" rtlCol="0">
              <a:spAutoFit/>
            </a:bodyPr>
            <a:lstStyle/>
            <a:p>
              <a:pPr algn="ctr"/>
              <a:r>
                <a:rPr lang="en-US" sz="1000" b="1" dirty="0" smtClean="0">
                  <a:latin typeface="Arial"/>
                  <a:cs typeface="Arial"/>
                </a:rPr>
                <a:t>db4</a:t>
              </a:r>
              <a:endParaRPr lang="en-US" sz="1000" b="1" dirty="0">
                <a:latin typeface="Arial" panose="020B0604020202020204" pitchFamily="34" charset="0"/>
                <a:cs typeface="Arial" panose="020B0604020202020204" pitchFamily="34" charset="0"/>
              </a:endParaRPr>
            </a:p>
          </p:txBody>
        </p:sp>
        <p:sp>
          <p:nvSpPr>
            <p:cNvPr id="236" name="TextBox 235"/>
            <p:cNvSpPr txBox="1"/>
            <p:nvPr/>
          </p:nvSpPr>
          <p:spPr>
            <a:xfrm>
              <a:off x="27169980" y="17715053"/>
              <a:ext cx="884633" cy="246222"/>
            </a:xfrm>
            <a:prstGeom prst="rect">
              <a:avLst/>
            </a:prstGeom>
            <a:solidFill>
              <a:schemeClr val="bg1"/>
            </a:solidFill>
          </p:spPr>
          <p:txBody>
            <a:bodyPr wrap="square" rtlCol="0">
              <a:spAutoFit/>
            </a:bodyPr>
            <a:lstStyle/>
            <a:p>
              <a:pPr algn="ctr"/>
              <a:r>
                <a:rPr lang="en-US" sz="1000" b="1" dirty="0" smtClean="0">
                  <a:latin typeface="Arial"/>
                  <a:cs typeface="Arial"/>
                </a:rPr>
                <a:t>db5</a:t>
              </a:r>
              <a:endParaRPr lang="en-US" sz="1000" b="1" dirty="0">
                <a:latin typeface="Arial" panose="020B0604020202020204" pitchFamily="34" charset="0"/>
                <a:cs typeface="Arial" panose="020B0604020202020204" pitchFamily="34" charset="0"/>
              </a:endParaRPr>
            </a:p>
          </p:txBody>
        </p:sp>
        <p:sp>
          <p:nvSpPr>
            <p:cNvPr id="238" name="TextBox 237"/>
            <p:cNvSpPr txBox="1"/>
            <p:nvPr/>
          </p:nvSpPr>
          <p:spPr>
            <a:xfrm>
              <a:off x="29495848" y="13640205"/>
              <a:ext cx="1244508" cy="246222"/>
            </a:xfrm>
            <a:prstGeom prst="rect">
              <a:avLst/>
            </a:prstGeom>
            <a:solidFill>
              <a:schemeClr val="bg1"/>
            </a:solidFill>
          </p:spPr>
          <p:txBody>
            <a:bodyPr wrap="square" rtlCol="0">
              <a:spAutoFit/>
            </a:bodyPr>
            <a:lstStyle/>
            <a:p>
              <a:pPr algn="ctr"/>
              <a:r>
                <a:rPr lang="en-US" sz="1000" b="1" dirty="0" smtClean="0">
                  <a:latin typeface="Arial"/>
                  <a:cs typeface="Arial"/>
                </a:rPr>
                <a:t>db2</a:t>
              </a:r>
              <a:endParaRPr lang="en-US" sz="1000" b="1" dirty="0">
                <a:latin typeface="Arial" panose="020B0604020202020204" pitchFamily="34" charset="0"/>
                <a:cs typeface="Arial" panose="020B0604020202020204" pitchFamily="34" charset="0"/>
              </a:endParaRPr>
            </a:p>
          </p:txBody>
        </p:sp>
      </p:grpSp>
      <p:sp>
        <p:nvSpPr>
          <p:cNvPr id="239" name="TextBox 238"/>
          <p:cNvSpPr txBox="1"/>
          <p:nvPr/>
        </p:nvSpPr>
        <p:spPr>
          <a:xfrm>
            <a:off x="33200946" y="13679680"/>
            <a:ext cx="923583" cy="278696"/>
          </a:xfrm>
          <a:prstGeom prst="rect">
            <a:avLst/>
          </a:prstGeom>
          <a:solidFill>
            <a:schemeClr val="bg1"/>
          </a:solidFill>
        </p:spPr>
        <p:txBody>
          <a:bodyPr wrap="square" rtlCol="0">
            <a:spAutoFit/>
          </a:bodyPr>
          <a:lstStyle/>
          <a:p>
            <a:r>
              <a:rPr lang="en-US" sz="1000" b="1" dirty="0" smtClean="0">
                <a:latin typeface="Arial" panose="020B0604020202020204" pitchFamily="34" charset="0"/>
                <a:cs typeface="Arial" panose="020B0604020202020204" pitchFamily="34" charset="0"/>
              </a:rPr>
              <a:t>Network 1</a:t>
            </a:r>
            <a:endParaRPr lang="en-US" sz="1000" b="1" dirty="0">
              <a:latin typeface="Arial" panose="020B0604020202020204" pitchFamily="34" charset="0"/>
              <a:cs typeface="Arial" panose="020B0604020202020204" pitchFamily="34" charset="0"/>
            </a:endParaRPr>
          </a:p>
        </p:txBody>
      </p:sp>
      <p:sp>
        <p:nvSpPr>
          <p:cNvPr id="240" name="TextBox 239"/>
          <p:cNvSpPr txBox="1"/>
          <p:nvPr/>
        </p:nvSpPr>
        <p:spPr>
          <a:xfrm>
            <a:off x="32967930" y="15960427"/>
            <a:ext cx="1244508" cy="278696"/>
          </a:xfrm>
          <a:prstGeom prst="rect">
            <a:avLst/>
          </a:prstGeom>
          <a:solidFill>
            <a:schemeClr val="bg1"/>
          </a:solidFill>
        </p:spPr>
        <p:txBody>
          <a:bodyPr wrap="square" rtlCol="0">
            <a:spAutoFit/>
          </a:bodyPr>
          <a:lstStyle/>
          <a:p>
            <a:r>
              <a:rPr lang="en-US" sz="1000" b="1" dirty="0" smtClean="0">
                <a:latin typeface="Arial"/>
                <a:cs typeface="Arial"/>
              </a:rPr>
              <a:t>Network 3</a:t>
            </a:r>
            <a:endParaRPr lang="en-US" sz="1000" b="1" dirty="0">
              <a:latin typeface="Arial" panose="020B0604020202020204" pitchFamily="34" charset="0"/>
              <a:cs typeface="Arial" panose="020B0604020202020204" pitchFamily="34" charset="0"/>
            </a:endParaRPr>
          </a:p>
        </p:txBody>
      </p:sp>
      <p:sp>
        <p:nvSpPr>
          <p:cNvPr id="241" name="TextBox 240"/>
          <p:cNvSpPr txBox="1"/>
          <p:nvPr/>
        </p:nvSpPr>
        <p:spPr>
          <a:xfrm>
            <a:off x="35548515" y="15955867"/>
            <a:ext cx="1244508" cy="278696"/>
          </a:xfrm>
          <a:prstGeom prst="rect">
            <a:avLst/>
          </a:prstGeom>
          <a:solidFill>
            <a:schemeClr val="bg1"/>
          </a:solidFill>
        </p:spPr>
        <p:txBody>
          <a:bodyPr wrap="square" rtlCol="0">
            <a:spAutoFit/>
          </a:bodyPr>
          <a:lstStyle/>
          <a:p>
            <a:pPr algn="ctr"/>
            <a:r>
              <a:rPr lang="en-US" sz="1000" b="1" dirty="0" smtClean="0">
                <a:latin typeface="Arial"/>
                <a:cs typeface="Arial"/>
              </a:rPr>
              <a:t>Network 4</a:t>
            </a:r>
            <a:endParaRPr lang="en-US" sz="1000" b="1" dirty="0">
              <a:latin typeface="Arial" panose="020B0604020202020204" pitchFamily="34" charset="0"/>
              <a:cs typeface="Arial" panose="020B0604020202020204" pitchFamily="34" charset="0"/>
            </a:endParaRPr>
          </a:p>
        </p:txBody>
      </p:sp>
      <p:sp>
        <p:nvSpPr>
          <p:cNvPr id="242" name="TextBox 241"/>
          <p:cNvSpPr txBox="1"/>
          <p:nvPr/>
        </p:nvSpPr>
        <p:spPr>
          <a:xfrm>
            <a:off x="33133614" y="18173407"/>
            <a:ext cx="884633" cy="278380"/>
          </a:xfrm>
          <a:prstGeom prst="rect">
            <a:avLst/>
          </a:prstGeom>
          <a:solidFill>
            <a:schemeClr val="bg1"/>
          </a:solidFill>
        </p:spPr>
        <p:txBody>
          <a:bodyPr wrap="square" rtlCol="0">
            <a:spAutoFit/>
          </a:bodyPr>
          <a:lstStyle/>
          <a:p>
            <a:pPr algn="ctr"/>
            <a:r>
              <a:rPr lang="en-US" sz="1000" b="1" dirty="0" smtClean="0">
                <a:latin typeface="Arial"/>
                <a:cs typeface="Arial"/>
              </a:rPr>
              <a:t>Network 5</a:t>
            </a:r>
            <a:endParaRPr lang="en-US" sz="1000" b="1" dirty="0">
              <a:latin typeface="Arial" panose="020B0604020202020204" pitchFamily="34" charset="0"/>
              <a:cs typeface="Arial" panose="020B0604020202020204" pitchFamily="34" charset="0"/>
            </a:endParaRPr>
          </a:p>
        </p:txBody>
      </p:sp>
      <p:sp>
        <p:nvSpPr>
          <p:cNvPr id="243" name="TextBox 242"/>
          <p:cNvSpPr txBox="1"/>
          <p:nvPr/>
        </p:nvSpPr>
        <p:spPr>
          <a:xfrm>
            <a:off x="35603222" y="13635277"/>
            <a:ext cx="1244508" cy="278696"/>
          </a:xfrm>
          <a:prstGeom prst="rect">
            <a:avLst/>
          </a:prstGeom>
          <a:solidFill>
            <a:schemeClr val="bg1"/>
          </a:solidFill>
        </p:spPr>
        <p:txBody>
          <a:bodyPr wrap="square" rtlCol="0">
            <a:spAutoFit/>
          </a:bodyPr>
          <a:lstStyle/>
          <a:p>
            <a:r>
              <a:rPr lang="en-US" sz="1000" b="1" dirty="0" smtClean="0">
                <a:latin typeface="Arial"/>
                <a:cs typeface="Arial"/>
              </a:rPr>
              <a:t>Network 2</a:t>
            </a:r>
            <a:endParaRPr lang="en-US" sz="1000" b="1" dirty="0">
              <a:latin typeface="Arial" panose="020B0604020202020204" pitchFamily="34" charset="0"/>
              <a:cs typeface="Arial" panose="020B0604020202020204" pitchFamily="34" charset="0"/>
            </a:endParaRPr>
          </a:p>
        </p:txBody>
      </p:sp>
      <p:graphicFrame>
        <p:nvGraphicFramePr>
          <p:cNvPr id="23" name="Table 22"/>
          <p:cNvGraphicFramePr>
            <a:graphicFrameLocks noGrp="1"/>
          </p:cNvGraphicFramePr>
          <p:nvPr>
            <p:extLst>
              <p:ext uri="{D42A27DB-BD31-4B8C-83A1-F6EECF244321}">
                <p14:modId xmlns:p14="http://schemas.microsoft.com/office/powerpoint/2010/main" val="2621121668"/>
              </p:ext>
            </p:extLst>
          </p:nvPr>
        </p:nvGraphicFramePr>
        <p:xfrm>
          <a:off x="792503" y="21832824"/>
          <a:ext cx="10837338" cy="9044748"/>
        </p:xfrm>
        <a:graphic>
          <a:graphicData uri="http://schemas.openxmlformats.org/drawingml/2006/table">
            <a:tbl>
              <a:tblPr/>
              <a:tblGrid>
                <a:gridCol w="1432923"/>
                <a:gridCol w="651240"/>
                <a:gridCol w="651240"/>
                <a:gridCol w="651240"/>
                <a:gridCol w="651240"/>
                <a:gridCol w="651240"/>
                <a:gridCol w="651240"/>
                <a:gridCol w="1589535"/>
                <a:gridCol w="651240"/>
                <a:gridCol w="651240"/>
                <a:gridCol w="651240"/>
                <a:gridCol w="651240"/>
                <a:gridCol w="651240"/>
                <a:gridCol w="651240"/>
              </a:tblGrid>
              <a:tr h="240372">
                <a:tc>
                  <a:txBody>
                    <a:bodyPr/>
                    <a:lstStyle/>
                    <a:p>
                      <a:pPr algn="ctr" fontAlgn="ctr"/>
                      <a:endParaRPr lang="en-US" sz="1400" b="1" i="0" u="none" strike="noStrike" dirty="0">
                        <a:solidFill>
                          <a:srgbClr val="000000"/>
                        </a:solidFill>
                        <a:effectLst/>
                        <a:latin typeface="Arial"/>
                      </a:endParaRPr>
                    </a:p>
                  </a:txBody>
                  <a:tcPr marL="7403" marR="7403" marT="7403" marB="0" anchor="ctr">
                    <a:lnL>
                      <a:noFill/>
                    </a:lnL>
                    <a:lnR>
                      <a:noFill/>
                    </a:lnR>
                    <a:lnT>
                      <a:noFill/>
                    </a:lnT>
                    <a:lnB>
                      <a:noFill/>
                    </a:lnB>
                  </a:tcPr>
                </a:tc>
                <a:tc>
                  <a:txBody>
                    <a:bodyPr/>
                    <a:lstStyle/>
                    <a:p>
                      <a:pPr algn="ctr" fontAlgn="ctr"/>
                      <a:r>
                        <a:rPr lang="en-US" sz="1600" b="1" i="0" u="none" strike="noStrike" dirty="0">
                          <a:solidFill>
                            <a:srgbClr val="000000"/>
                          </a:solidFill>
                          <a:effectLst/>
                          <a:latin typeface="Arial"/>
                        </a:rPr>
                        <a:t>db1</a:t>
                      </a:r>
                    </a:p>
                  </a:txBody>
                  <a:tcPr marL="7403" marR="7403" marT="7403" marB="0" anchor="ctr">
                    <a:lnL>
                      <a:noFill/>
                    </a:lnL>
                    <a:lnR>
                      <a:noFill/>
                    </a:lnR>
                    <a:lnT>
                      <a:noFill/>
                    </a:lnT>
                    <a:lnB>
                      <a:noFill/>
                    </a:lnB>
                  </a:tcPr>
                </a:tc>
                <a:tc>
                  <a:txBody>
                    <a:bodyPr/>
                    <a:lstStyle/>
                    <a:p>
                      <a:pPr algn="ctr" fontAlgn="ctr"/>
                      <a:r>
                        <a:rPr lang="en-US" sz="1600" b="1" i="0" u="none" strike="noStrike" dirty="0">
                          <a:solidFill>
                            <a:srgbClr val="000000"/>
                          </a:solidFill>
                          <a:effectLst/>
                          <a:latin typeface="Arial"/>
                        </a:rPr>
                        <a:t>db2</a:t>
                      </a:r>
                    </a:p>
                  </a:txBody>
                  <a:tcPr marL="7403" marR="7403" marT="7403" marB="0" anchor="ctr">
                    <a:lnL>
                      <a:noFill/>
                    </a:lnL>
                    <a:lnR>
                      <a:noFill/>
                    </a:lnR>
                    <a:lnT>
                      <a:noFill/>
                    </a:lnT>
                    <a:lnB>
                      <a:noFill/>
                    </a:lnB>
                  </a:tcPr>
                </a:tc>
                <a:tc>
                  <a:txBody>
                    <a:bodyPr/>
                    <a:lstStyle/>
                    <a:p>
                      <a:pPr algn="ctr" fontAlgn="ctr"/>
                      <a:r>
                        <a:rPr lang="en-US" sz="1600" b="1" i="0" u="none" strike="noStrike" dirty="0">
                          <a:solidFill>
                            <a:srgbClr val="000000"/>
                          </a:solidFill>
                          <a:effectLst/>
                          <a:latin typeface="Arial"/>
                        </a:rPr>
                        <a:t>db3</a:t>
                      </a:r>
                    </a:p>
                  </a:txBody>
                  <a:tcPr marL="7403" marR="7403" marT="7403" marB="0" anchor="ctr">
                    <a:lnL>
                      <a:noFill/>
                    </a:lnL>
                    <a:lnR>
                      <a:noFill/>
                    </a:lnR>
                    <a:lnT>
                      <a:noFill/>
                    </a:lnT>
                    <a:lnB>
                      <a:noFill/>
                    </a:lnB>
                  </a:tcPr>
                </a:tc>
                <a:tc>
                  <a:txBody>
                    <a:bodyPr/>
                    <a:lstStyle/>
                    <a:p>
                      <a:pPr algn="ctr" fontAlgn="ctr"/>
                      <a:r>
                        <a:rPr lang="en-US" sz="1600" b="1" i="0" u="none" strike="noStrike" dirty="0">
                          <a:solidFill>
                            <a:srgbClr val="000000"/>
                          </a:solidFill>
                          <a:effectLst/>
                          <a:latin typeface="Arial"/>
                        </a:rPr>
                        <a:t>db4</a:t>
                      </a:r>
                    </a:p>
                  </a:txBody>
                  <a:tcPr marL="7403" marR="7403" marT="7403" marB="0" anchor="ctr">
                    <a:lnL>
                      <a:noFill/>
                    </a:lnL>
                    <a:lnR>
                      <a:noFill/>
                    </a:lnR>
                    <a:lnT>
                      <a:noFill/>
                    </a:lnT>
                    <a:lnB>
                      <a:noFill/>
                    </a:lnB>
                  </a:tcPr>
                </a:tc>
                <a:tc>
                  <a:txBody>
                    <a:bodyPr/>
                    <a:lstStyle/>
                    <a:p>
                      <a:pPr algn="ctr" fontAlgn="ctr"/>
                      <a:r>
                        <a:rPr lang="en-US" sz="1600" b="1" i="0" u="none" strike="noStrike" dirty="0">
                          <a:solidFill>
                            <a:srgbClr val="000000"/>
                          </a:solidFill>
                          <a:effectLst/>
                          <a:latin typeface="Arial"/>
                        </a:rPr>
                        <a:t>db5</a:t>
                      </a:r>
                    </a:p>
                  </a:txBody>
                  <a:tcPr marL="7403" marR="7403" marT="7403" marB="0" anchor="ctr">
                    <a:lnL>
                      <a:noFill/>
                    </a:lnL>
                    <a:lnR>
                      <a:noFill/>
                    </a:lnR>
                    <a:lnT>
                      <a:noFill/>
                    </a:lnT>
                    <a:lnB>
                      <a:noFill/>
                    </a:lnB>
                  </a:tcPr>
                </a:tc>
                <a:tc>
                  <a:txBody>
                    <a:bodyPr/>
                    <a:lstStyle/>
                    <a:p>
                      <a:pPr algn="ctr" fontAlgn="ctr"/>
                      <a:r>
                        <a:rPr lang="en-US" sz="1600" b="1" i="0" u="none" strike="noStrike" dirty="0">
                          <a:solidFill>
                            <a:srgbClr val="000000"/>
                          </a:solidFill>
                          <a:effectLst/>
                          <a:latin typeface="Arial"/>
                        </a:rPr>
                        <a:t>db6</a:t>
                      </a:r>
                    </a:p>
                  </a:txBody>
                  <a:tcPr marL="7403" marR="7403" marT="7403" marB="0" anchor="ctr">
                    <a:lnL>
                      <a:noFill/>
                    </a:lnL>
                    <a:lnR>
                      <a:noFill/>
                    </a:lnR>
                    <a:lnT>
                      <a:noFill/>
                    </a:lnT>
                    <a:lnB>
                      <a:noFill/>
                    </a:lnB>
                  </a:tcPr>
                </a:tc>
                <a:tc>
                  <a:txBody>
                    <a:bodyPr/>
                    <a:lstStyle/>
                    <a:p>
                      <a:pPr algn="ctr" fontAlgn="ctr"/>
                      <a:endParaRPr lang="en-US" sz="1600" b="0" i="0" u="none" strike="noStrike" dirty="0">
                        <a:solidFill>
                          <a:srgbClr val="000000"/>
                        </a:solidFill>
                        <a:effectLst/>
                        <a:latin typeface="Arial"/>
                      </a:endParaRPr>
                    </a:p>
                  </a:txBody>
                  <a:tcPr marL="7403" marR="7403" marT="7403" marB="0" anchor="ctr">
                    <a:lnL>
                      <a:noFill/>
                    </a:lnL>
                    <a:lnR>
                      <a:noFill/>
                    </a:lnR>
                    <a:lnT>
                      <a:noFill/>
                    </a:lnT>
                    <a:lnB>
                      <a:noFill/>
                    </a:lnB>
                  </a:tcPr>
                </a:tc>
                <a:tc>
                  <a:txBody>
                    <a:bodyPr/>
                    <a:lstStyle/>
                    <a:p>
                      <a:pPr algn="ctr" fontAlgn="ctr"/>
                      <a:r>
                        <a:rPr lang="en-US" sz="1600" b="1" i="0" u="none" strike="noStrike" dirty="0">
                          <a:solidFill>
                            <a:srgbClr val="000000"/>
                          </a:solidFill>
                          <a:effectLst/>
                          <a:latin typeface="Arial"/>
                        </a:rPr>
                        <a:t>db1</a:t>
                      </a:r>
                    </a:p>
                  </a:txBody>
                  <a:tcPr marL="7403" marR="7403" marT="7403" marB="0" anchor="ctr">
                    <a:lnL>
                      <a:noFill/>
                    </a:lnL>
                    <a:lnR>
                      <a:noFill/>
                    </a:lnR>
                    <a:lnT>
                      <a:noFill/>
                    </a:lnT>
                    <a:lnB>
                      <a:noFill/>
                    </a:lnB>
                  </a:tcPr>
                </a:tc>
                <a:tc>
                  <a:txBody>
                    <a:bodyPr/>
                    <a:lstStyle/>
                    <a:p>
                      <a:pPr algn="ctr" fontAlgn="ctr"/>
                      <a:r>
                        <a:rPr lang="en-US" sz="1600" b="1" i="0" u="none" strike="noStrike" dirty="0">
                          <a:solidFill>
                            <a:srgbClr val="000000"/>
                          </a:solidFill>
                          <a:effectLst/>
                          <a:latin typeface="Arial"/>
                        </a:rPr>
                        <a:t>db2</a:t>
                      </a:r>
                    </a:p>
                  </a:txBody>
                  <a:tcPr marL="7403" marR="7403" marT="7403" marB="0" anchor="ctr">
                    <a:lnL>
                      <a:noFill/>
                    </a:lnL>
                    <a:lnR>
                      <a:noFill/>
                    </a:lnR>
                    <a:lnT>
                      <a:noFill/>
                    </a:lnT>
                    <a:lnB>
                      <a:noFill/>
                    </a:lnB>
                  </a:tcPr>
                </a:tc>
                <a:tc>
                  <a:txBody>
                    <a:bodyPr/>
                    <a:lstStyle/>
                    <a:p>
                      <a:pPr algn="ctr" fontAlgn="ctr"/>
                      <a:r>
                        <a:rPr lang="en-US" sz="1600" b="1" i="0" u="none" strike="noStrike" dirty="0">
                          <a:solidFill>
                            <a:srgbClr val="000000"/>
                          </a:solidFill>
                          <a:effectLst/>
                          <a:latin typeface="Arial"/>
                        </a:rPr>
                        <a:t>db3</a:t>
                      </a:r>
                    </a:p>
                  </a:txBody>
                  <a:tcPr marL="7403" marR="7403" marT="7403" marB="0" anchor="ctr">
                    <a:lnL>
                      <a:noFill/>
                    </a:lnL>
                    <a:lnR>
                      <a:noFill/>
                    </a:lnR>
                    <a:lnT>
                      <a:noFill/>
                    </a:lnT>
                    <a:lnB>
                      <a:noFill/>
                    </a:lnB>
                  </a:tcPr>
                </a:tc>
                <a:tc>
                  <a:txBody>
                    <a:bodyPr/>
                    <a:lstStyle/>
                    <a:p>
                      <a:pPr algn="ctr" fontAlgn="ctr"/>
                      <a:r>
                        <a:rPr lang="en-US" sz="1600" b="1" i="0" u="none" strike="noStrike" dirty="0">
                          <a:solidFill>
                            <a:srgbClr val="000000"/>
                          </a:solidFill>
                          <a:effectLst/>
                          <a:latin typeface="Arial"/>
                        </a:rPr>
                        <a:t>db4</a:t>
                      </a:r>
                    </a:p>
                  </a:txBody>
                  <a:tcPr marL="7403" marR="7403" marT="7403" marB="0" anchor="ctr">
                    <a:lnL>
                      <a:noFill/>
                    </a:lnL>
                    <a:lnR>
                      <a:noFill/>
                    </a:lnR>
                    <a:lnT>
                      <a:noFill/>
                    </a:lnT>
                    <a:lnB>
                      <a:noFill/>
                    </a:lnB>
                  </a:tcPr>
                </a:tc>
                <a:tc>
                  <a:txBody>
                    <a:bodyPr/>
                    <a:lstStyle/>
                    <a:p>
                      <a:pPr algn="ctr" fontAlgn="ctr"/>
                      <a:r>
                        <a:rPr lang="en-US" sz="1600" b="1" i="0" u="none" strike="noStrike" dirty="0">
                          <a:solidFill>
                            <a:srgbClr val="000000"/>
                          </a:solidFill>
                          <a:effectLst/>
                          <a:latin typeface="Arial"/>
                        </a:rPr>
                        <a:t>db5</a:t>
                      </a:r>
                    </a:p>
                  </a:txBody>
                  <a:tcPr marL="7403" marR="7403" marT="7403" marB="0" anchor="ctr">
                    <a:lnL>
                      <a:noFill/>
                    </a:lnL>
                    <a:lnR>
                      <a:noFill/>
                    </a:lnR>
                    <a:lnT>
                      <a:noFill/>
                    </a:lnT>
                    <a:lnB>
                      <a:noFill/>
                    </a:lnB>
                  </a:tcPr>
                </a:tc>
                <a:tc>
                  <a:txBody>
                    <a:bodyPr/>
                    <a:lstStyle/>
                    <a:p>
                      <a:pPr algn="ctr" fontAlgn="ctr"/>
                      <a:r>
                        <a:rPr lang="en-US" sz="1600" b="1" i="0" u="none" strike="noStrike" dirty="0">
                          <a:solidFill>
                            <a:srgbClr val="000000"/>
                          </a:solidFill>
                          <a:effectLst/>
                          <a:latin typeface="Arial"/>
                        </a:rPr>
                        <a:t>db6</a:t>
                      </a:r>
                    </a:p>
                  </a:txBody>
                  <a:tcPr marL="7403" marR="7403" marT="7403" marB="0" anchor="ctr">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ABF1-&gt;ASF1</a:t>
                      </a:r>
                    </a:p>
                  </a:txBody>
                  <a:tcPr marL="7403" marR="7403" marT="7403" marB="0" anchor="ctr">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solidFill>
                      <a:srgbClr val="E6A8A8"/>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ctr" fontAlgn="ctr"/>
                      <a:r>
                        <a:rPr lang="en-US" sz="1600" b="0" i="0" u="none" strike="noStrike" dirty="0">
                          <a:solidFill>
                            <a:srgbClr val="000000"/>
                          </a:solidFill>
                          <a:effectLst/>
                          <a:latin typeface="Arial"/>
                        </a:rPr>
                        <a:t>MCM1-&gt;SWI4</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4DADA"/>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B7B7E6"/>
                    </a:solidFill>
                  </a:tcPr>
                </a:tc>
              </a:tr>
              <a:tr h="244835">
                <a:tc>
                  <a:txBody>
                    <a:bodyPr/>
                    <a:lstStyle/>
                    <a:p>
                      <a:pPr algn="ctr" fontAlgn="ctr"/>
                      <a:r>
                        <a:rPr lang="en-US" sz="1600" b="0" i="0" u="none" strike="noStrike" dirty="0">
                          <a:solidFill>
                            <a:srgbClr val="000000"/>
                          </a:solidFill>
                          <a:effectLst/>
                          <a:latin typeface="Arial"/>
                        </a:rPr>
                        <a:t>ABF1-&gt;ASH1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EEC5C5"/>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ctr" fontAlgn="ctr"/>
                      <a:r>
                        <a:rPr lang="en-US" sz="1600" b="0" i="0" u="none" strike="noStrike" dirty="0">
                          <a:solidFill>
                            <a:srgbClr val="000000"/>
                          </a:solidFill>
                          <a:effectLst/>
                          <a:latin typeface="Arial"/>
                        </a:rPr>
                        <a:t>MCM1-&gt;SWI5</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EEC4C4"/>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ABF1-&gt;CST6</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DF7F7"/>
                    </a:solidFill>
                  </a:tcPr>
                </a:tc>
                <a:tc>
                  <a:txBody>
                    <a:bodyPr/>
                    <a:lstStyle/>
                    <a:p>
                      <a:pPr algn="ctr" fontAlgn="ctr"/>
                      <a:r>
                        <a:rPr lang="en-US" sz="1600" b="0" i="0" u="none" strike="noStrike" dirty="0">
                          <a:solidFill>
                            <a:srgbClr val="000000"/>
                          </a:solidFill>
                          <a:effectLst/>
                          <a:latin typeface="Arial"/>
                        </a:rPr>
                        <a:t>MCM1-&gt;YHP1</a:t>
                      </a:r>
                    </a:p>
                  </a:txBody>
                  <a:tcPr marL="7403" marR="7403" marT="7403" marB="0" anchor="ctr">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D57070"/>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ABF1-&gt;HMO1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9F9FC"/>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CDCDED"/>
                    </a:solidFill>
                  </a:tcPr>
                </a:tc>
                <a:tc>
                  <a:txBody>
                    <a:bodyPr/>
                    <a:lstStyle/>
                    <a:p>
                      <a:pPr algn="ctr" fontAlgn="ctr"/>
                      <a:r>
                        <a:rPr lang="en-US" sz="1600" b="0" i="0" u="none" strike="noStrike" dirty="0">
                          <a:solidFill>
                            <a:srgbClr val="000000"/>
                          </a:solidFill>
                          <a:effectLst/>
                          <a:latin typeface="Arial"/>
                        </a:rPr>
                        <a:t>MCM1-&gt;YOX1</a:t>
                      </a:r>
                    </a:p>
                  </a:txBody>
                  <a:tcPr marL="7403" marR="7403" marT="7403" marB="0" anchor="ctr">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AEEEE"/>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ABF1-&gt;MGA2</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A6A6E0"/>
                    </a:solidFill>
                  </a:tcPr>
                </a:tc>
                <a:tc>
                  <a:txBody>
                    <a:bodyPr/>
                    <a:lstStyle/>
                    <a:p>
                      <a:pPr algn="ctr" fontAlgn="ctr"/>
                      <a:r>
                        <a:rPr lang="en-US" sz="1600" b="0" i="0" u="none" strike="noStrike" dirty="0">
                          <a:solidFill>
                            <a:srgbClr val="000000"/>
                          </a:solidFill>
                          <a:effectLst/>
                          <a:latin typeface="Arial"/>
                        </a:rPr>
                        <a:t>MSN2-&gt;AFT2</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B40000"/>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ABF1-&gt;MSN4</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C43434"/>
                    </a:solidFill>
                  </a:tcPr>
                </a:tc>
                <a:tc>
                  <a:txBody>
                    <a:bodyPr/>
                    <a:lstStyle/>
                    <a:p>
                      <a:pPr algn="ctr" fontAlgn="ctr"/>
                      <a:r>
                        <a:rPr lang="en-US" sz="1600" b="0" i="0" u="none" strike="noStrike" dirty="0">
                          <a:solidFill>
                            <a:srgbClr val="000000"/>
                          </a:solidFill>
                          <a:effectLst/>
                          <a:latin typeface="Arial"/>
                        </a:rPr>
                        <a:t>MSN2-&gt;ASF1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CF4F4"/>
                    </a:solidFill>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ABF1-&gt;SFP1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ECBDBD"/>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ctr" fontAlgn="ctr"/>
                      <a:r>
                        <a:rPr lang="en-US" sz="1600" b="0" i="0" u="none" strike="noStrike" dirty="0">
                          <a:solidFill>
                            <a:srgbClr val="000000"/>
                          </a:solidFill>
                          <a:effectLst/>
                          <a:latin typeface="Arial"/>
                        </a:rPr>
                        <a:t>MSN2-&gt;ASH1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DDDDF3"/>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9D9DDD"/>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ABF1-&gt;SWI4</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6E6ECD"/>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3838BB"/>
                    </a:solidFill>
                  </a:tcPr>
                </a:tc>
                <a:tc>
                  <a:txBody>
                    <a:bodyPr/>
                    <a:lstStyle/>
                    <a:p>
                      <a:pPr algn="ctr" fontAlgn="ctr"/>
                      <a:r>
                        <a:rPr lang="en-US" sz="1600" b="0" i="0" u="none" strike="noStrike" dirty="0">
                          <a:solidFill>
                            <a:srgbClr val="000000"/>
                          </a:solidFill>
                          <a:effectLst/>
                          <a:latin typeface="Arial"/>
                        </a:rPr>
                        <a:t>MSN2-&gt;CIN5</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0CBCB"/>
                    </a:solidFill>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solidFill>
                      <a:srgbClr val="7878D1"/>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BCBCE8"/>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C0C0E9"/>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2D3D3"/>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4444BF"/>
                    </a:solidFill>
                  </a:tcPr>
                </a:tc>
              </a:tr>
              <a:tr h="244835">
                <a:tc>
                  <a:txBody>
                    <a:bodyPr/>
                    <a:lstStyle/>
                    <a:p>
                      <a:pPr algn="ctr" fontAlgn="ctr"/>
                      <a:r>
                        <a:rPr lang="en-US" sz="1600" b="0" i="0" u="none" strike="noStrike" dirty="0">
                          <a:solidFill>
                            <a:srgbClr val="000000"/>
                          </a:solidFill>
                          <a:effectLst/>
                          <a:latin typeface="Arial"/>
                        </a:rPr>
                        <a:t>ACE2-&gt;ASH1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C6C6EB"/>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C4C4EB"/>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ctr" fontAlgn="ctr"/>
                      <a:r>
                        <a:rPr lang="en-US" sz="1600" b="0" i="0" u="none" strike="noStrike" dirty="0">
                          <a:solidFill>
                            <a:srgbClr val="000000"/>
                          </a:solidFill>
                          <a:effectLst/>
                          <a:latin typeface="Arial"/>
                        </a:rPr>
                        <a:t>MSN2-&gt;CYC8</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D16262"/>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ASH1-&gt;YHP1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8C8CD7"/>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EF9F9"/>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ctr" fontAlgn="ctr"/>
                      <a:r>
                        <a:rPr lang="en-US" sz="1600" b="0" i="0" u="none" strike="noStrike" dirty="0">
                          <a:solidFill>
                            <a:srgbClr val="000000"/>
                          </a:solidFill>
                          <a:effectLst/>
                          <a:latin typeface="Arial"/>
                        </a:rPr>
                        <a:t>MSN2-&gt;HAP4</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7777D0"/>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CA4949"/>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D67171"/>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CBCBED"/>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0000A8"/>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1CFCF"/>
                    </a:solidFill>
                  </a:tcPr>
                </a:tc>
              </a:tr>
              <a:tr h="244835">
                <a:tc>
                  <a:txBody>
                    <a:bodyPr/>
                    <a:lstStyle/>
                    <a:p>
                      <a:pPr algn="ctr" fontAlgn="ctr"/>
                      <a:r>
                        <a:rPr lang="en-US" sz="1600" b="0" i="0" u="none" strike="noStrike" dirty="0">
                          <a:solidFill>
                            <a:srgbClr val="000000"/>
                          </a:solidFill>
                          <a:effectLst/>
                          <a:latin typeface="Arial"/>
                        </a:rPr>
                        <a:t>CIN5-&gt;ASF1</a:t>
                      </a:r>
                    </a:p>
                  </a:txBody>
                  <a:tcPr marL="7403" marR="7403" marT="7403" marB="0" anchor="ctr">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solidFill>
                      <a:srgbClr val="F9F9FC"/>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ctr" fontAlgn="ctr"/>
                      <a:r>
                        <a:rPr lang="en-US" sz="1600" b="0" i="0" u="none" strike="noStrike" dirty="0">
                          <a:solidFill>
                            <a:srgbClr val="000000"/>
                          </a:solidFill>
                          <a:effectLst/>
                          <a:latin typeface="Arial"/>
                        </a:rPr>
                        <a:t>MSN2-&gt;MSN4</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9494DA"/>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9494DA"/>
                    </a:solidFill>
                  </a:tcPr>
                </a:tc>
              </a:tr>
              <a:tr h="244835">
                <a:tc>
                  <a:txBody>
                    <a:bodyPr/>
                    <a:lstStyle/>
                    <a:p>
                      <a:pPr algn="ctr" fontAlgn="ctr"/>
                      <a:r>
                        <a:rPr lang="en-US" sz="1600" b="0" i="0" u="none" strike="noStrike" dirty="0">
                          <a:solidFill>
                            <a:srgbClr val="000000"/>
                          </a:solidFill>
                          <a:effectLst/>
                          <a:latin typeface="Arial"/>
                        </a:rPr>
                        <a:t>CIN5-&gt;CYC8</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solidFill>
                      <a:srgbClr val="F3D5D5"/>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ctr" fontAlgn="ctr"/>
                      <a:r>
                        <a:rPr lang="en-US" sz="1600" b="0" i="0" u="none" strike="noStrike">
                          <a:solidFill>
                            <a:srgbClr val="000000"/>
                          </a:solidFill>
                          <a:effectLst/>
                          <a:latin typeface="Arial"/>
                        </a:rPr>
                        <a:t>MSN2-&gt;SFP1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AEDED"/>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CFCFE"/>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BF2323"/>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1F1FA"/>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AEAEE3"/>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CIN5-&gt;HAP4</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DF6F6"/>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EFBFB"/>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BEFEF"/>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CF4F4"/>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7E1E1"/>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CF2F2"/>
                    </a:solidFill>
                  </a:tcPr>
                </a:tc>
                <a:tc>
                  <a:txBody>
                    <a:bodyPr/>
                    <a:lstStyle/>
                    <a:p>
                      <a:pPr algn="ctr" fontAlgn="ctr"/>
                      <a:r>
                        <a:rPr lang="en-US" sz="1600" b="0" i="0" u="none" strike="noStrike" dirty="0">
                          <a:solidFill>
                            <a:srgbClr val="000000"/>
                          </a:solidFill>
                          <a:effectLst/>
                          <a:latin typeface="Arial"/>
                        </a:rPr>
                        <a:t>MSN2-&gt;SWI4</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D5D5F0"/>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CFCFEE"/>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7B7BD2"/>
                    </a:solidFill>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solidFill>
                      <a:srgbClr val="F6DEDE"/>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7E4E4"/>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3D3D3"/>
                    </a:solidFill>
                  </a:tcPr>
                </a:tc>
              </a:tr>
              <a:tr h="244835">
                <a:tc>
                  <a:txBody>
                    <a:bodyPr/>
                    <a:lstStyle/>
                    <a:p>
                      <a:pPr algn="ctr" fontAlgn="ctr"/>
                      <a:r>
                        <a:rPr lang="en-US" sz="1600" b="0" i="0" u="none" strike="noStrike" dirty="0">
                          <a:solidFill>
                            <a:srgbClr val="000000"/>
                          </a:solidFill>
                          <a:effectLst/>
                          <a:latin typeface="Arial"/>
                        </a:rPr>
                        <a:t>CIN5-&gt;SFP1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FFFFF"/>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7F7FC"/>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BF0F0"/>
                    </a:solidFill>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solidFill>
                      <a:srgbClr val="FFFEFE"/>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9EBEB"/>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ctr" fontAlgn="ctr"/>
                      <a:r>
                        <a:rPr lang="en-US" sz="1600" b="0" i="0" u="none" strike="noStrike" dirty="0">
                          <a:solidFill>
                            <a:srgbClr val="000000"/>
                          </a:solidFill>
                          <a:effectLst/>
                          <a:latin typeface="Arial"/>
                        </a:rPr>
                        <a:t>MSN2-&gt;TEC1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0000A8"/>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CIN5-&gt;STB5</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2F2FA"/>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EEEEF9"/>
                    </a:solidFill>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EFEFF9"/>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ctr" fontAlgn="ctr"/>
                      <a:r>
                        <a:rPr lang="en-US" sz="1600" b="0" i="0" u="none" strike="noStrike" dirty="0">
                          <a:solidFill>
                            <a:srgbClr val="000000"/>
                          </a:solidFill>
                          <a:effectLst/>
                          <a:latin typeface="Arial"/>
                        </a:rPr>
                        <a:t>MSN2-&gt;YHP1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8E6E6"/>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C6C6EB"/>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2727B5"/>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DC8585"/>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CA4848"/>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CIN5-&gt;TEC1</a:t>
                      </a:r>
                    </a:p>
                  </a:txBody>
                  <a:tcPr marL="7403" marR="7403" marT="7403" marB="0" anchor="ctr">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BF1F1"/>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ctr" fontAlgn="ctr"/>
                      <a:r>
                        <a:rPr lang="en-US" sz="1600" b="0" i="0" u="none" strike="noStrike" dirty="0">
                          <a:solidFill>
                            <a:srgbClr val="000000"/>
                          </a:solidFill>
                          <a:effectLst/>
                          <a:latin typeface="Arial"/>
                        </a:rPr>
                        <a:t>MSN2-&gt;YOX1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BF1F1"/>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8C8CD7"/>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8C8CD7"/>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E8B0B0"/>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DB8484"/>
                    </a:solidFill>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CIN5-&gt;YHP1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BF0F0"/>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CF5F5"/>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EFAFA"/>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DF8F8"/>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EFAFA"/>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ctr" fontAlgn="ctr"/>
                      <a:r>
                        <a:rPr lang="en-US" sz="1600" b="0" i="0" u="none" strike="noStrike" dirty="0">
                          <a:solidFill>
                            <a:srgbClr val="000000"/>
                          </a:solidFill>
                          <a:effectLst/>
                          <a:latin typeface="Arial"/>
                        </a:rPr>
                        <a:t>SFP1-&gt;SWI5</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9D9DDD"/>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8383D4"/>
                    </a:solidFill>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solidFill>
                      <a:srgbClr val="2424B4"/>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8D8DD8"/>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GCN4-&gt;GLN3</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AEDED"/>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4E4EC2"/>
                    </a:solidFill>
                  </a:tcPr>
                </a:tc>
                <a:tc>
                  <a:txBody>
                    <a:bodyPr/>
                    <a:lstStyle/>
                    <a:p>
                      <a:pPr algn="ctr" fontAlgn="ctr"/>
                      <a:r>
                        <a:rPr lang="en-US" sz="1600" b="0" i="0" u="none" strike="noStrike" dirty="0">
                          <a:solidFill>
                            <a:srgbClr val="000000"/>
                          </a:solidFill>
                          <a:effectLst/>
                          <a:latin typeface="Arial"/>
                        </a:rPr>
                        <a:t>STB5-&gt;HAP4</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CDCDED"/>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9E8E8"/>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E09393"/>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GLN3-&gt;GCN4</a:t>
                      </a:r>
                    </a:p>
                  </a:txBody>
                  <a:tcPr marL="7403" marR="7403" marT="7403" marB="0" anchor="ctr">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solidFill>
                      <a:srgbClr val="F6DEDE"/>
                    </a:solidFill>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DF9191"/>
                    </a:solidFill>
                  </a:tcPr>
                </a:tc>
                <a:tc>
                  <a:txBody>
                    <a:bodyPr/>
                    <a:lstStyle/>
                    <a:p>
                      <a:pPr algn="ctr" fontAlgn="ctr"/>
                      <a:r>
                        <a:rPr lang="en-US" sz="1600" b="0" i="0" u="none" strike="noStrike" dirty="0">
                          <a:solidFill>
                            <a:srgbClr val="000000"/>
                          </a:solidFill>
                          <a:effectLst/>
                          <a:latin typeface="Arial"/>
                        </a:rPr>
                        <a:t>STB5-&gt;SFP1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CBCBED"/>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ADADE3"/>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solidFill>
                      <a:srgbClr val="E39F9F"/>
                    </a:solidFill>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GLN3-&gt;MGA2</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solidFill>
                      <a:srgbClr val="FFFCFC"/>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EFEFE"/>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AFAFD"/>
                    </a:solidFill>
                  </a:tcPr>
                </a:tc>
                <a:tc>
                  <a:txBody>
                    <a:bodyPr/>
                    <a:lstStyle/>
                    <a:p>
                      <a:pPr algn="ctr" fontAlgn="ctr"/>
                      <a:r>
                        <a:rPr lang="en-US" sz="1600" b="0" i="0" u="none" strike="noStrike" dirty="0">
                          <a:solidFill>
                            <a:srgbClr val="000000"/>
                          </a:solidFill>
                          <a:effectLst/>
                          <a:latin typeface="Arial"/>
                        </a:rPr>
                        <a:t>SWI4-&gt;CYC8</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AFAFD"/>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GRC2-&gt;MSN2</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4040BE"/>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0000A8"/>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E4A2A2"/>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C43434"/>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7373CF"/>
                    </a:solidFill>
                  </a:tcPr>
                </a:tc>
                <a:tc>
                  <a:txBody>
                    <a:bodyPr/>
                    <a:lstStyle/>
                    <a:p>
                      <a:pPr algn="ctr" fontAlgn="ctr"/>
                      <a:r>
                        <a:rPr lang="en-US" sz="1600" b="0" i="0" u="none" strike="noStrike" dirty="0">
                          <a:solidFill>
                            <a:srgbClr val="000000"/>
                          </a:solidFill>
                          <a:effectLst/>
                          <a:latin typeface="Arial"/>
                        </a:rPr>
                        <a:t>SWI4-&gt;HAP4</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9191D9"/>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6C6CCC"/>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6868CB"/>
                    </a:solidFill>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solidFill>
                      <a:srgbClr val="8484D5"/>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ECECF8"/>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1010AD"/>
                    </a:solidFill>
                  </a:tcPr>
                </a:tc>
              </a:tr>
              <a:tr h="244835">
                <a:tc>
                  <a:txBody>
                    <a:bodyPr/>
                    <a:lstStyle/>
                    <a:p>
                      <a:pPr algn="ctr" fontAlgn="ctr"/>
                      <a:r>
                        <a:rPr lang="en-US" sz="1600" b="0" i="0" u="none" strike="noStrike">
                          <a:solidFill>
                            <a:srgbClr val="000000"/>
                          </a:solidFill>
                          <a:effectLst/>
                          <a:latin typeface="Arial"/>
                        </a:rPr>
                        <a:t>HAP4-&gt;GCN4</a:t>
                      </a:r>
                    </a:p>
                  </a:txBody>
                  <a:tcPr marL="7403" marR="7403" marT="7403" marB="0" anchor="ctr">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solidFill>
                      <a:srgbClr val="FBF1F1"/>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BEFEF"/>
                    </a:solidFill>
                  </a:tcPr>
                </a:tc>
                <a:tc>
                  <a:txBody>
                    <a:bodyPr/>
                    <a:lstStyle/>
                    <a:p>
                      <a:pPr algn="ctr" fontAlgn="ctr"/>
                      <a:r>
                        <a:rPr lang="en-US" sz="1600" b="0" i="0" u="none" strike="noStrike" dirty="0">
                          <a:solidFill>
                            <a:srgbClr val="000000"/>
                          </a:solidFill>
                          <a:effectLst/>
                          <a:latin typeface="Arial"/>
                        </a:rPr>
                        <a:t>SWI4-&gt;YHP1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0C9C9"/>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0000A8"/>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4F4FB"/>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2E2EB7"/>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4040BD"/>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HMO1-&gt;ASF1</a:t>
                      </a:r>
                    </a:p>
                  </a:txBody>
                  <a:tcPr marL="7403" marR="7403" marT="7403" marB="0" anchor="ctr">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solidFill>
                      <a:srgbClr val="FFFEFE"/>
                    </a:solidFill>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ctr" fontAlgn="ctr"/>
                      <a:r>
                        <a:rPr lang="en-US" sz="1600" b="0" i="0" u="none" strike="noStrike" dirty="0">
                          <a:solidFill>
                            <a:srgbClr val="000000"/>
                          </a:solidFill>
                          <a:effectLst/>
                          <a:latin typeface="Arial"/>
                        </a:rPr>
                        <a:t>SWI4-&gt;YOX1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EDC0C0"/>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EFEFE"/>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DFDFE"/>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CACAEC"/>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9D9DDD"/>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HMO1-&gt;CIN5</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FFEFE"/>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2D1D1"/>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1CFCF"/>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6E0E0"/>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8E6E6"/>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EFC7C7"/>
                    </a:solidFill>
                  </a:tcPr>
                </a:tc>
                <a:tc>
                  <a:txBody>
                    <a:bodyPr/>
                    <a:lstStyle/>
                    <a:p>
                      <a:pPr algn="ctr" fontAlgn="ctr"/>
                      <a:r>
                        <a:rPr lang="en-US" sz="1600" b="0" i="0" u="none" strike="noStrike" dirty="0">
                          <a:solidFill>
                            <a:srgbClr val="000000"/>
                          </a:solidFill>
                          <a:effectLst/>
                          <a:latin typeface="Arial"/>
                        </a:rPr>
                        <a:t>SWI5-&gt;ASH1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solidFill>
                      <a:srgbClr val="8E8ED8"/>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HMO1-&gt;CYC8</a:t>
                      </a:r>
                    </a:p>
                  </a:txBody>
                  <a:tcPr marL="7403" marR="7403" marT="7403" marB="0" anchor="ctr">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BBBBE7"/>
                    </a:solidFill>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ctr" fontAlgn="ctr"/>
                      <a:r>
                        <a:rPr lang="en-US" sz="1600" b="0" i="0" u="none" strike="noStrike" dirty="0">
                          <a:solidFill>
                            <a:srgbClr val="000000"/>
                          </a:solidFill>
                          <a:effectLst/>
                          <a:latin typeface="Arial"/>
                        </a:rPr>
                        <a:t>SWI5-&gt;TEC1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D87979"/>
                    </a:solidFill>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HMO1-&gt;GCN4</a:t>
                      </a:r>
                    </a:p>
                  </a:txBody>
                  <a:tcPr marL="7403" marR="7403" marT="7403" marB="0" anchor="ctr">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solidFill>
                      <a:srgbClr val="FEFEFE"/>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D4D4F0"/>
                    </a:solidFill>
                  </a:tcPr>
                </a:tc>
                <a:tc>
                  <a:txBody>
                    <a:bodyPr/>
                    <a:lstStyle/>
                    <a:p>
                      <a:pPr algn="ctr" fontAlgn="ctr"/>
                      <a:r>
                        <a:rPr lang="en-US" sz="1600" b="0" i="0" u="none" strike="noStrike" dirty="0">
                          <a:solidFill>
                            <a:srgbClr val="000000"/>
                          </a:solidFill>
                          <a:effectLst/>
                          <a:latin typeface="Arial"/>
                        </a:rPr>
                        <a:t>TEC1-&gt;CIN5</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CACAED"/>
                    </a:solidFill>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HMO1-&gt;HAP4</a:t>
                      </a:r>
                    </a:p>
                  </a:txBody>
                  <a:tcPr marL="7403" marR="7403" marT="7403" marB="0" anchor="ctr">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solidFill>
                      <a:srgbClr val="F4D9D9"/>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DDDDF3"/>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DFDFF4"/>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8E7E7"/>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7E2E2"/>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EEEEF9"/>
                    </a:solidFill>
                  </a:tcPr>
                </a:tc>
                <a:tc>
                  <a:txBody>
                    <a:bodyPr/>
                    <a:lstStyle/>
                    <a:p>
                      <a:pPr algn="ctr" fontAlgn="ctr"/>
                      <a:r>
                        <a:rPr lang="en-US" sz="1600" b="0" i="0" u="none" strike="noStrike" dirty="0">
                          <a:solidFill>
                            <a:srgbClr val="000000"/>
                          </a:solidFill>
                          <a:effectLst/>
                          <a:latin typeface="Arial"/>
                        </a:rPr>
                        <a:t>TEC1-&gt;HAP4</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6DEDE"/>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HMO1-&gt;HMO1</a:t>
                      </a:r>
                    </a:p>
                  </a:txBody>
                  <a:tcPr marL="7403" marR="7403" marT="7403" marB="0" anchor="ctr">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solidFill>
                      <a:srgbClr val="F8E5E5"/>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3D4D4"/>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0CACA"/>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1CECE"/>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5DDDD"/>
                    </a:solidFill>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solidFill>
                      <a:srgbClr val="F6E1E1"/>
                    </a:solidFill>
                  </a:tcPr>
                </a:tc>
                <a:tc>
                  <a:txBody>
                    <a:bodyPr/>
                    <a:lstStyle/>
                    <a:p>
                      <a:pPr algn="ctr" fontAlgn="ctr"/>
                      <a:r>
                        <a:rPr lang="en-US" sz="1600" b="0" i="0" u="none" strike="noStrike" dirty="0">
                          <a:solidFill>
                            <a:srgbClr val="000000"/>
                          </a:solidFill>
                          <a:effectLst/>
                          <a:latin typeface="Arial"/>
                        </a:rPr>
                        <a:t>TEC1-&gt;MSN2</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E2E2F5"/>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HMO1-&gt;HSF1</a:t>
                      </a:r>
                    </a:p>
                  </a:txBody>
                  <a:tcPr marL="7403" marR="7403" marT="7403" marB="0" anchor="ctr">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solidFill>
                      <a:srgbClr val="FEFCFC"/>
                    </a:solidFill>
                  </a:tcPr>
                </a:tc>
                <a:tc>
                  <a:txBody>
                    <a:bodyPr/>
                    <a:lstStyle/>
                    <a:p>
                      <a:pPr algn="ctr" fontAlgn="ctr"/>
                      <a:r>
                        <a:rPr lang="en-US" sz="1600" b="0" i="0" u="none" strike="noStrike" dirty="0">
                          <a:solidFill>
                            <a:srgbClr val="000000"/>
                          </a:solidFill>
                          <a:effectLst/>
                          <a:latin typeface="Arial"/>
                        </a:rPr>
                        <a:t>TEC1-&gt;SFP1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FFCFC"/>
                    </a:solidFill>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HMO1-&gt;MCM1</a:t>
                      </a:r>
                    </a:p>
                  </a:txBody>
                  <a:tcPr marL="7403" marR="7403" marT="7403" marB="0" anchor="ctr">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BF2424"/>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B50101"/>
                    </a:solidFill>
                  </a:tcPr>
                </a:tc>
                <a:tc>
                  <a:txBody>
                    <a:bodyPr/>
                    <a:lstStyle/>
                    <a:p>
                      <a:pPr algn="ctr" fontAlgn="ctr"/>
                      <a:r>
                        <a:rPr lang="en-US" sz="1600" b="0" i="0" u="none" strike="noStrike" dirty="0">
                          <a:solidFill>
                            <a:srgbClr val="000000"/>
                          </a:solidFill>
                          <a:effectLst/>
                          <a:latin typeface="Arial"/>
                        </a:rPr>
                        <a:t>TEC1-&gt;YHP1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7F7FC"/>
                    </a:solidFill>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HMO1-&gt;MSN2</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9EAEA"/>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CF4F4"/>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BF0F0"/>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AEEEE"/>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EF9F9"/>
                    </a:solidFill>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solidFill>
                      <a:srgbClr val="FBF2F2"/>
                    </a:solidFill>
                  </a:tcPr>
                </a:tc>
                <a:tc>
                  <a:txBody>
                    <a:bodyPr/>
                    <a:lstStyle/>
                    <a:p>
                      <a:pPr algn="ctr" fontAlgn="ctr"/>
                      <a:r>
                        <a:rPr lang="en-US" sz="1600" b="0" i="0" u="none" strike="noStrike" dirty="0">
                          <a:solidFill>
                            <a:srgbClr val="000000"/>
                          </a:solidFill>
                          <a:effectLst/>
                          <a:latin typeface="Arial"/>
                        </a:rPr>
                        <a:t>YHP1-&gt;ASF1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3F3FB"/>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HMO1-&gt;MSN4</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4D9D9"/>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solidFill>
                      <a:srgbClr val="F2D2D2"/>
                    </a:solidFill>
                  </a:tcPr>
                </a:tc>
                <a:tc>
                  <a:txBody>
                    <a:bodyPr/>
                    <a:lstStyle/>
                    <a:p>
                      <a:pPr algn="ctr" fontAlgn="ctr"/>
                      <a:r>
                        <a:rPr lang="en-US" sz="1600" b="0" i="0" u="none" strike="noStrike" dirty="0">
                          <a:solidFill>
                            <a:srgbClr val="000000"/>
                          </a:solidFill>
                          <a:effectLst/>
                          <a:latin typeface="Arial"/>
                        </a:rPr>
                        <a:t>YHP1-&gt;GLN3</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EFC8C8"/>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5DDDD"/>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E09393"/>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D26464"/>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DE8D8D"/>
                    </a:solidFill>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HMO1-&gt;TEC1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6E1E1"/>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ctr" fontAlgn="ctr"/>
                      <a:r>
                        <a:rPr lang="en-US" sz="1600" b="0" i="0" u="none" strike="noStrike" dirty="0">
                          <a:solidFill>
                            <a:srgbClr val="000000"/>
                          </a:solidFill>
                          <a:effectLst/>
                          <a:latin typeface="Arial"/>
                        </a:rPr>
                        <a:t>YHP1-&gt;RDS3</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3D6D6"/>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E8B1B1"/>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r>
              <a:tr h="244835">
                <a:tc>
                  <a:txBody>
                    <a:bodyPr/>
                    <a:lstStyle/>
                    <a:p>
                      <a:pPr algn="ctr" fontAlgn="ctr"/>
                      <a:r>
                        <a:rPr lang="en-US" sz="1600" b="0" i="0" u="none" strike="noStrike" dirty="0">
                          <a:solidFill>
                            <a:srgbClr val="000000"/>
                          </a:solidFill>
                          <a:effectLst/>
                          <a:latin typeface="Arial"/>
                        </a:rPr>
                        <a:t>HMO1-&gt;YOX1</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DF5F5"/>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5DDDD"/>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6E1E1"/>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EF9F9"/>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FFCFC"/>
                    </a:solidFill>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tcPr>
                </a:tc>
                <a:tc>
                  <a:txBody>
                    <a:bodyPr/>
                    <a:lstStyle/>
                    <a:p>
                      <a:pPr algn="ctr" fontAlgn="ctr"/>
                      <a:r>
                        <a:rPr lang="en-US" sz="1600" b="0" i="0" u="none" strike="noStrike" dirty="0">
                          <a:solidFill>
                            <a:srgbClr val="000000"/>
                          </a:solidFill>
                          <a:effectLst/>
                          <a:latin typeface="Arial"/>
                        </a:rPr>
                        <a:t>ZAP1-&gt;ACE2</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0CBCB"/>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0CBCB"/>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EEC5C5"/>
                    </a:solidFill>
                  </a:tcPr>
                </a:tc>
                <a:tc>
                  <a:txBody>
                    <a:bodyPr/>
                    <a:lstStyle/>
                    <a:p>
                      <a:pPr algn="l" fontAlgn="b"/>
                      <a:endParaRPr lang="en-US" sz="800" b="0" i="0" u="none" strike="noStrike" dirty="0">
                        <a:solidFill>
                          <a:srgbClr val="000000"/>
                        </a:solidFill>
                        <a:effectLst/>
                        <a:latin typeface="Calibri"/>
                      </a:endParaRPr>
                    </a:p>
                  </a:txBody>
                  <a:tcPr marL="7403" marR="7403" marT="7403" marB="0" anchor="b">
                    <a:lnL>
                      <a:noFill/>
                    </a:lnL>
                    <a:lnR>
                      <a:noFill/>
                    </a:lnR>
                    <a:lnT>
                      <a:noFill/>
                    </a:lnT>
                    <a:lnB>
                      <a:noFill/>
                    </a:lnB>
                    <a:solidFill>
                      <a:srgbClr val="F1CDCD"/>
                    </a:solidFill>
                  </a:tcPr>
                </a:tc>
              </a:tr>
              <a:tr h="244835">
                <a:tc>
                  <a:txBody>
                    <a:bodyPr/>
                    <a:lstStyle/>
                    <a:p>
                      <a:pPr algn="ctr" fontAlgn="ctr"/>
                      <a:r>
                        <a:rPr lang="en-US" sz="1600" b="0" i="0" u="none" strike="noStrike" dirty="0">
                          <a:solidFill>
                            <a:srgbClr val="000000"/>
                          </a:solidFill>
                          <a:effectLst/>
                          <a:latin typeface="Arial"/>
                        </a:rPr>
                        <a:t>MCM1-&gt;ACE2</a:t>
                      </a:r>
                    </a:p>
                  </a:txBody>
                  <a:tcPr marL="7403" marR="7403" marT="7403" marB="0" anchor="ctr">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9EBEB"/>
                    </a:solidFill>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a:endParaRPr>
                    </a:p>
                  </a:txBody>
                  <a:tcPr marL="7403" marR="7403" marT="7403" marB="0" anchor="b">
                    <a:lnL>
                      <a:noFill/>
                    </a:lnL>
                    <a:lnR>
                      <a:noFill/>
                    </a:lnR>
                    <a:lnT>
                      <a:noFill/>
                    </a:lnT>
                    <a:lnB>
                      <a:noFill/>
                    </a:lnB>
                    <a:solidFill>
                      <a:srgbClr val="FAECEC"/>
                    </a:solidFill>
                  </a:tcPr>
                </a:tc>
                <a:tc>
                  <a:txBody>
                    <a:bodyPr/>
                    <a:lstStyle/>
                    <a:p>
                      <a:pPr algn="ctr" fontAlgn="ctr"/>
                      <a:endParaRPr lang="en-US" sz="800" b="0" i="0" u="none" strike="noStrike" dirty="0">
                        <a:solidFill>
                          <a:srgbClr val="000000"/>
                        </a:solidFill>
                        <a:effectLst/>
                        <a:latin typeface="Calibri"/>
                      </a:endParaRPr>
                    </a:p>
                  </a:txBody>
                  <a:tcPr marL="7403" marR="7403" marT="7403" marB="0" anchor="ctr">
                    <a:lnL>
                      <a:noFill/>
                    </a:lnL>
                    <a:lnR>
                      <a:noFill/>
                    </a:lnR>
                    <a:lnT>
                      <a:noFill/>
                    </a:lnT>
                    <a:lnB>
                      <a:noFill/>
                    </a:lnB>
                  </a:tcPr>
                </a:tc>
                <a:tc>
                  <a:txBody>
                    <a:bodyPr/>
                    <a:lstStyle/>
                    <a:p>
                      <a:pPr algn="ctr" fontAlgn="ctr"/>
                      <a:endParaRPr lang="en-US" sz="800" b="0" i="0" u="none" strike="noStrike">
                        <a:solidFill>
                          <a:srgbClr val="000000"/>
                        </a:solidFill>
                        <a:effectLst/>
                        <a:latin typeface="Calibri"/>
                      </a:endParaRPr>
                    </a:p>
                  </a:txBody>
                  <a:tcPr marL="7403" marR="7403" marT="7403" marB="0" anchor="ctr">
                    <a:lnL>
                      <a:noFill/>
                    </a:lnL>
                    <a:lnR>
                      <a:noFill/>
                    </a:lnR>
                    <a:lnT>
                      <a:noFill/>
                    </a:lnT>
                    <a:lnB>
                      <a:noFill/>
                    </a:lnB>
                  </a:tcPr>
                </a:tc>
                <a:tc>
                  <a:txBody>
                    <a:bodyPr/>
                    <a:lstStyle/>
                    <a:p>
                      <a:pPr algn="ctr" fontAlgn="ctr"/>
                      <a:endParaRPr lang="en-US" sz="800" b="0" i="0" u="none" strike="noStrike">
                        <a:solidFill>
                          <a:srgbClr val="000000"/>
                        </a:solidFill>
                        <a:effectLst/>
                        <a:latin typeface="Calibri"/>
                      </a:endParaRPr>
                    </a:p>
                  </a:txBody>
                  <a:tcPr marL="7403" marR="7403" marT="7403" marB="0" anchor="ctr">
                    <a:lnL>
                      <a:noFill/>
                    </a:lnL>
                    <a:lnR>
                      <a:noFill/>
                    </a:lnR>
                    <a:lnT>
                      <a:noFill/>
                    </a:lnT>
                    <a:lnB>
                      <a:noFill/>
                    </a:lnB>
                  </a:tcPr>
                </a:tc>
                <a:tc>
                  <a:txBody>
                    <a:bodyPr/>
                    <a:lstStyle/>
                    <a:p>
                      <a:pPr algn="ctr" fontAlgn="ctr"/>
                      <a:endParaRPr lang="en-US" sz="800" b="0" i="0" u="none" strike="noStrike">
                        <a:solidFill>
                          <a:srgbClr val="000000"/>
                        </a:solidFill>
                        <a:effectLst/>
                        <a:latin typeface="Calibri"/>
                      </a:endParaRPr>
                    </a:p>
                  </a:txBody>
                  <a:tcPr marL="7403" marR="7403" marT="7403" marB="0" anchor="ctr">
                    <a:lnL>
                      <a:noFill/>
                    </a:lnL>
                    <a:lnR>
                      <a:noFill/>
                    </a:lnR>
                    <a:lnT>
                      <a:noFill/>
                    </a:lnT>
                    <a:lnB>
                      <a:noFill/>
                    </a:lnB>
                  </a:tcPr>
                </a:tc>
                <a:tc>
                  <a:txBody>
                    <a:bodyPr/>
                    <a:lstStyle/>
                    <a:p>
                      <a:pPr algn="ctr" fontAlgn="ctr"/>
                      <a:endParaRPr lang="en-US" sz="800" b="0" i="0" u="none" strike="noStrike">
                        <a:solidFill>
                          <a:srgbClr val="000000"/>
                        </a:solidFill>
                        <a:effectLst/>
                        <a:latin typeface="Calibri"/>
                      </a:endParaRPr>
                    </a:p>
                  </a:txBody>
                  <a:tcPr marL="7403" marR="7403" marT="7403" marB="0" anchor="ctr">
                    <a:lnL>
                      <a:noFill/>
                    </a:lnL>
                    <a:lnR>
                      <a:noFill/>
                    </a:lnR>
                    <a:lnT>
                      <a:noFill/>
                    </a:lnT>
                    <a:lnB>
                      <a:noFill/>
                    </a:lnB>
                  </a:tcPr>
                </a:tc>
                <a:tc>
                  <a:txBody>
                    <a:bodyPr/>
                    <a:lstStyle/>
                    <a:p>
                      <a:pPr algn="ctr" fontAlgn="ctr"/>
                      <a:endParaRPr lang="en-US" sz="800" b="0" i="0" u="none" strike="noStrike">
                        <a:solidFill>
                          <a:srgbClr val="000000"/>
                        </a:solidFill>
                        <a:effectLst/>
                        <a:latin typeface="Calibri"/>
                      </a:endParaRPr>
                    </a:p>
                  </a:txBody>
                  <a:tcPr marL="7403" marR="7403" marT="7403" marB="0" anchor="ctr">
                    <a:lnL>
                      <a:noFill/>
                    </a:lnL>
                    <a:lnR>
                      <a:noFill/>
                    </a:lnR>
                    <a:lnT>
                      <a:noFill/>
                    </a:lnT>
                    <a:lnB>
                      <a:noFill/>
                    </a:lnB>
                  </a:tcPr>
                </a:tc>
                <a:tc>
                  <a:txBody>
                    <a:bodyPr/>
                    <a:lstStyle/>
                    <a:p>
                      <a:pPr algn="ctr" fontAlgn="ctr"/>
                      <a:endParaRPr lang="en-US" sz="800" b="0" i="0" u="none" strike="noStrike" dirty="0">
                        <a:solidFill>
                          <a:srgbClr val="000000"/>
                        </a:solidFill>
                        <a:effectLst/>
                        <a:latin typeface="Calibri"/>
                      </a:endParaRPr>
                    </a:p>
                  </a:txBody>
                  <a:tcPr marL="7403" marR="7403" marT="7403" marB="0" anchor="ctr">
                    <a:lnL>
                      <a:noFill/>
                    </a:lnL>
                    <a:lnR>
                      <a:noFill/>
                    </a:lnR>
                    <a:lnT>
                      <a:noFill/>
                    </a:lnT>
                    <a:lnB>
                      <a:noFill/>
                    </a:lnB>
                  </a:tcPr>
                </a:tc>
              </a:tr>
            </a:tbl>
          </a:graphicData>
        </a:graphic>
      </p:graphicFrame>
      <p:sp>
        <p:nvSpPr>
          <p:cNvPr id="24" name="TextBox 23"/>
          <p:cNvSpPr txBox="1"/>
          <p:nvPr/>
        </p:nvSpPr>
        <p:spPr>
          <a:xfrm>
            <a:off x="563636" y="25958913"/>
            <a:ext cx="457734" cy="707886"/>
          </a:xfrm>
          <a:prstGeom prst="rect">
            <a:avLst/>
          </a:prstGeom>
          <a:noFill/>
        </p:spPr>
        <p:txBody>
          <a:bodyPr wrap="square" rtlCol="0">
            <a:spAutoFit/>
          </a:bodyPr>
          <a:lstStyle/>
          <a:p>
            <a:r>
              <a:rPr lang="en-US" sz="4000" dirty="0" smtClean="0">
                <a:latin typeface="Arial" panose="020B0604020202020204" pitchFamily="34" charset="0"/>
                <a:cs typeface="Arial" panose="020B0604020202020204" pitchFamily="34" charset="0"/>
              </a:rPr>
              <a:t>*</a:t>
            </a:r>
            <a:endParaRPr lang="en-US" sz="4000" dirty="0">
              <a:latin typeface="Arial" panose="020B0604020202020204" pitchFamily="34" charset="0"/>
              <a:cs typeface="Arial" panose="020B0604020202020204" pitchFamily="34" charset="0"/>
            </a:endParaRPr>
          </a:p>
        </p:txBody>
      </p:sp>
      <p:sp>
        <p:nvSpPr>
          <p:cNvPr id="244" name="TextBox 243"/>
          <p:cNvSpPr txBox="1"/>
          <p:nvPr/>
        </p:nvSpPr>
        <p:spPr>
          <a:xfrm>
            <a:off x="563636" y="27714078"/>
            <a:ext cx="457734" cy="707886"/>
          </a:xfrm>
          <a:prstGeom prst="rect">
            <a:avLst/>
          </a:prstGeom>
          <a:noFill/>
        </p:spPr>
        <p:txBody>
          <a:bodyPr wrap="square" rtlCol="0">
            <a:spAutoFit/>
          </a:bodyPr>
          <a:lstStyle/>
          <a:p>
            <a:r>
              <a:rPr lang="en-US" sz="4000" dirty="0" smtClean="0">
                <a:latin typeface="Arial" panose="020B0604020202020204" pitchFamily="34" charset="0"/>
                <a:cs typeface="Arial" panose="020B0604020202020204" pitchFamily="34" charset="0"/>
              </a:rPr>
              <a:t>*</a:t>
            </a:r>
            <a:endParaRPr lang="en-US" sz="4000" dirty="0">
              <a:latin typeface="Arial" panose="020B0604020202020204" pitchFamily="34" charset="0"/>
              <a:cs typeface="Arial" panose="020B0604020202020204" pitchFamily="34" charset="0"/>
            </a:endParaRPr>
          </a:p>
        </p:txBody>
      </p:sp>
      <p:sp>
        <p:nvSpPr>
          <p:cNvPr id="245" name="TextBox 244"/>
          <p:cNvSpPr txBox="1"/>
          <p:nvPr/>
        </p:nvSpPr>
        <p:spPr>
          <a:xfrm>
            <a:off x="570062" y="28721342"/>
            <a:ext cx="457734" cy="707886"/>
          </a:xfrm>
          <a:prstGeom prst="rect">
            <a:avLst/>
          </a:prstGeom>
          <a:noFill/>
        </p:spPr>
        <p:txBody>
          <a:bodyPr wrap="square" rtlCol="0">
            <a:spAutoFit/>
          </a:bodyPr>
          <a:lstStyle/>
          <a:p>
            <a:r>
              <a:rPr lang="en-US" sz="4000" dirty="0" smtClean="0">
                <a:latin typeface="Arial" panose="020B0604020202020204" pitchFamily="34" charset="0"/>
                <a:cs typeface="Arial" panose="020B0604020202020204" pitchFamily="34" charset="0"/>
              </a:rPr>
              <a:t>*</a:t>
            </a:r>
            <a:endParaRPr lang="en-US" sz="4000" dirty="0">
              <a:latin typeface="Arial" panose="020B0604020202020204" pitchFamily="34" charset="0"/>
              <a:cs typeface="Arial" panose="020B0604020202020204" pitchFamily="34" charset="0"/>
            </a:endParaRPr>
          </a:p>
        </p:txBody>
      </p:sp>
      <p:sp>
        <p:nvSpPr>
          <p:cNvPr id="246" name="TextBox 245"/>
          <p:cNvSpPr txBox="1"/>
          <p:nvPr/>
        </p:nvSpPr>
        <p:spPr>
          <a:xfrm>
            <a:off x="6039016" y="29734475"/>
            <a:ext cx="457734" cy="707886"/>
          </a:xfrm>
          <a:prstGeom prst="rect">
            <a:avLst/>
          </a:prstGeom>
          <a:noFill/>
        </p:spPr>
        <p:txBody>
          <a:bodyPr wrap="square" rtlCol="0">
            <a:spAutoFit/>
          </a:bodyPr>
          <a:lstStyle/>
          <a:p>
            <a:r>
              <a:rPr lang="en-US" sz="4000" dirty="0" smtClean="0">
                <a:latin typeface="Arial" panose="020B0604020202020204" pitchFamily="34" charset="0"/>
                <a:cs typeface="Arial" panose="020B0604020202020204" pitchFamily="34" charset="0"/>
              </a:rPr>
              <a:t>*</a:t>
            </a:r>
            <a:endParaRPr lang="en-US" sz="4000" dirty="0">
              <a:latin typeface="Arial" panose="020B0604020202020204" pitchFamily="34" charset="0"/>
              <a:cs typeface="Arial" panose="020B0604020202020204" pitchFamily="34" charset="0"/>
            </a:endParaRPr>
          </a:p>
        </p:txBody>
      </p:sp>
      <p:grpSp>
        <p:nvGrpSpPr>
          <p:cNvPr id="254" name="Group 253"/>
          <p:cNvGrpSpPr/>
          <p:nvPr/>
        </p:nvGrpSpPr>
        <p:grpSpPr>
          <a:xfrm>
            <a:off x="1228163" y="9779741"/>
            <a:ext cx="3801037" cy="3865736"/>
            <a:chOff x="457200" y="1410055"/>
            <a:chExt cx="5143896" cy="5231451"/>
          </a:xfrm>
        </p:grpSpPr>
        <p:grpSp>
          <p:nvGrpSpPr>
            <p:cNvPr id="256" name="Group 255"/>
            <p:cNvGrpSpPr/>
            <p:nvPr/>
          </p:nvGrpSpPr>
          <p:grpSpPr>
            <a:xfrm>
              <a:off x="457200" y="1410055"/>
              <a:ext cx="5143896" cy="5231451"/>
              <a:chOff x="457200" y="1410055"/>
              <a:chExt cx="5143896" cy="5231451"/>
            </a:xfrm>
          </p:grpSpPr>
          <p:pic>
            <p:nvPicPr>
              <p:cNvPr id="257" name="Picture 2"/>
              <p:cNvPicPr>
                <a:picLocks noChangeAspect="1" noChangeArrowheads="1"/>
              </p:cNvPicPr>
              <p:nvPr/>
            </p:nvPicPr>
            <p:blipFill rotWithShape="1">
              <a:blip r:embed="rId23">
                <a:extLst>
                  <a:ext uri="{28A0092B-C50C-407E-A947-70E740481C1C}">
                    <a14:useLocalDpi xmlns:a14="http://schemas.microsoft.com/office/drawing/2010/main" val="0"/>
                  </a:ext>
                </a:extLst>
              </a:blip>
              <a:srcRect l="44902" t="7217" r="33441" b="6125"/>
              <a:stretch/>
            </p:blipFill>
            <p:spPr bwMode="auto">
              <a:xfrm>
                <a:off x="457200" y="1410055"/>
                <a:ext cx="1644846" cy="5231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8" name="Picture 3"/>
              <p:cNvPicPr>
                <a:picLocks noChangeAspect="1" noChangeArrowheads="1"/>
              </p:cNvPicPr>
              <p:nvPr/>
            </p:nvPicPr>
            <p:blipFill>
              <a:blip r:embed="rId24" cstate="print">
                <a:extLst>
                  <a:ext uri="{28A0092B-C50C-407E-A947-70E740481C1C}">
                    <a14:useLocalDpi xmlns:a14="http://schemas.microsoft.com/office/drawing/2010/main" val="0"/>
                  </a:ext>
                </a:extLst>
              </a:blip>
              <a:srcRect l="33333" t="18221" r="16667" b="16702"/>
              <a:stretch>
                <a:fillRect/>
              </a:stretch>
            </p:blipFill>
            <p:spPr bwMode="auto">
              <a:xfrm>
                <a:off x="2590800" y="3103192"/>
                <a:ext cx="2135184" cy="222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9" name="Rectangle 258"/>
              <p:cNvSpPr/>
              <p:nvPr/>
            </p:nvSpPr>
            <p:spPr>
              <a:xfrm>
                <a:off x="1325880" y="2590800"/>
                <a:ext cx="274320" cy="274320"/>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0" name="Straight Connector 259"/>
              <p:cNvCxnSpPr/>
              <p:nvPr/>
            </p:nvCxnSpPr>
            <p:spPr>
              <a:xfrm>
                <a:off x="1325880" y="2846996"/>
                <a:ext cx="1264920" cy="2480346"/>
              </a:xfrm>
              <a:prstGeom prst="line">
                <a:avLst/>
              </a:prstGeom>
              <a:ln w="15875"/>
            </p:spPr>
            <p:style>
              <a:lnRef idx="1">
                <a:schemeClr val="accent1"/>
              </a:lnRef>
              <a:fillRef idx="0">
                <a:schemeClr val="accent1"/>
              </a:fillRef>
              <a:effectRef idx="0">
                <a:schemeClr val="accent1"/>
              </a:effectRef>
              <a:fontRef idx="minor">
                <a:schemeClr val="tx1"/>
              </a:fontRef>
            </p:style>
          </p:cxnSp>
          <p:sp>
            <p:nvSpPr>
              <p:cNvPr id="261" name="TextBox 260"/>
              <p:cNvSpPr txBox="1"/>
              <p:nvPr/>
            </p:nvSpPr>
            <p:spPr>
              <a:xfrm>
                <a:off x="1715688" y="5330331"/>
                <a:ext cx="3885408" cy="276999"/>
              </a:xfrm>
              <a:prstGeom prst="rect">
                <a:avLst/>
              </a:prstGeom>
              <a:noFill/>
            </p:spPr>
            <p:txBody>
              <a:bodyPr wrap="square" rtlCol="0">
                <a:spAutoFit/>
              </a:bodyPr>
              <a:lstStyle/>
              <a:p>
                <a:pPr algn="ctr"/>
                <a:r>
                  <a:rPr lang="el-GR" sz="1200" i="1" dirty="0" smtClean="0">
                    <a:latin typeface="Arial"/>
                    <a:cs typeface="Arial"/>
                  </a:rPr>
                  <a:t>Δ</a:t>
                </a:r>
                <a:r>
                  <a:rPr lang="en-US" sz="1200" i="1" dirty="0" smtClean="0">
                    <a:latin typeface="Arial"/>
                    <a:cs typeface="Arial"/>
                  </a:rPr>
                  <a:t>yap1</a:t>
                </a:r>
                <a:r>
                  <a:rPr lang="en-US" sz="1200" dirty="0" smtClean="0">
                    <a:latin typeface="Arial"/>
                    <a:cs typeface="Arial"/>
                  </a:rPr>
                  <a:t>, replicate 1, 06/23/15</a:t>
                </a:r>
                <a:endParaRPr lang="en-US" sz="1200" dirty="0"/>
              </a:p>
            </p:txBody>
          </p:sp>
        </p:grpSp>
        <p:cxnSp>
          <p:nvCxnSpPr>
            <p:cNvPr id="255" name="Straight Connector 254"/>
            <p:cNvCxnSpPr/>
            <p:nvPr/>
          </p:nvCxnSpPr>
          <p:spPr>
            <a:xfrm>
              <a:off x="1600200" y="2590800"/>
              <a:ext cx="3125784" cy="512392"/>
            </a:xfrm>
            <a:prstGeom prst="line">
              <a:avLst/>
            </a:prstGeom>
            <a:ln w="15875"/>
          </p:spPr>
          <p:style>
            <a:lnRef idx="1">
              <a:schemeClr val="accent1"/>
            </a:lnRef>
            <a:fillRef idx="0">
              <a:schemeClr val="accent1"/>
            </a:fillRef>
            <a:effectRef idx="0">
              <a:schemeClr val="accent1"/>
            </a:effectRef>
            <a:fontRef idx="minor">
              <a:schemeClr val="tx1"/>
            </a:fontRef>
          </p:style>
        </p:cxnSp>
      </p:grpSp>
      <p:grpSp>
        <p:nvGrpSpPr>
          <p:cNvPr id="27" name="Group 26"/>
          <p:cNvGrpSpPr/>
          <p:nvPr/>
        </p:nvGrpSpPr>
        <p:grpSpPr>
          <a:xfrm>
            <a:off x="11506451" y="24120005"/>
            <a:ext cx="1375383" cy="4679254"/>
            <a:chOff x="11601987" y="25444349"/>
            <a:chExt cx="1375383" cy="4679254"/>
          </a:xfrm>
        </p:grpSpPr>
        <p:pic>
          <p:nvPicPr>
            <p:cNvPr id="25" name="Picture 24"/>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rot="16200000">
              <a:off x="10236613" y="27635086"/>
              <a:ext cx="4086796" cy="304843"/>
            </a:xfrm>
            <a:prstGeom prst="rect">
              <a:avLst/>
            </a:prstGeom>
          </p:spPr>
        </p:pic>
        <p:sp>
          <p:nvSpPr>
            <p:cNvPr id="26" name="TextBox 25"/>
            <p:cNvSpPr txBox="1"/>
            <p:nvPr/>
          </p:nvSpPr>
          <p:spPr>
            <a:xfrm>
              <a:off x="11609948" y="25444349"/>
              <a:ext cx="1367422" cy="276999"/>
            </a:xfrm>
            <a:prstGeom prst="rect">
              <a:avLst/>
            </a:prstGeom>
            <a:noFill/>
          </p:spPr>
          <p:txBody>
            <a:bodyPr wrap="square" rtlCol="0">
              <a:spAutoFit/>
            </a:bodyPr>
            <a:lstStyle/>
            <a:p>
              <a:pPr algn="ctr"/>
              <a:r>
                <a:rPr lang="en-US" sz="1200" b="1" dirty="0" smtClean="0">
                  <a:latin typeface="Arial" panose="020B0604020202020204" pitchFamily="34" charset="0"/>
                  <a:cs typeface="Arial" panose="020B0604020202020204" pitchFamily="34" charset="0"/>
                </a:rPr>
                <a:t>Maximum: 1</a:t>
              </a:r>
              <a:endParaRPr lang="en-US" sz="1200" b="1" dirty="0">
                <a:latin typeface="Arial" panose="020B0604020202020204" pitchFamily="34" charset="0"/>
                <a:cs typeface="Arial" panose="020B0604020202020204" pitchFamily="34" charset="0"/>
              </a:endParaRPr>
            </a:p>
          </p:txBody>
        </p:sp>
        <p:sp>
          <p:nvSpPr>
            <p:cNvPr id="262" name="TextBox 261"/>
            <p:cNvSpPr txBox="1"/>
            <p:nvPr/>
          </p:nvSpPr>
          <p:spPr>
            <a:xfrm>
              <a:off x="11601987" y="29846604"/>
              <a:ext cx="1367422" cy="276999"/>
            </a:xfrm>
            <a:prstGeom prst="rect">
              <a:avLst/>
            </a:prstGeom>
            <a:noFill/>
          </p:spPr>
          <p:txBody>
            <a:bodyPr wrap="square" rtlCol="0">
              <a:spAutoFit/>
            </a:bodyPr>
            <a:lstStyle/>
            <a:p>
              <a:pPr algn="ctr"/>
              <a:r>
                <a:rPr lang="en-US" sz="1200" b="1" dirty="0" smtClean="0">
                  <a:latin typeface="Arial" panose="020B0604020202020204" pitchFamily="34" charset="0"/>
                  <a:cs typeface="Arial" panose="020B0604020202020204" pitchFamily="34" charset="0"/>
                </a:rPr>
                <a:t>Minimum : -1</a:t>
              </a:r>
              <a:endParaRPr lang="en-US" sz="1200" b="1" dirty="0">
                <a:latin typeface="Arial" panose="020B0604020202020204" pitchFamily="34" charset="0"/>
                <a:cs typeface="Arial" panose="020B0604020202020204" pitchFamily="34" charset="0"/>
              </a:endParaRPr>
            </a:p>
          </p:txBody>
        </p:sp>
      </p:grpSp>
      <p:sp>
        <p:nvSpPr>
          <p:cNvPr id="263" name="TextBox 262"/>
          <p:cNvSpPr txBox="1"/>
          <p:nvPr/>
        </p:nvSpPr>
        <p:spPr>
          <a:xfrm>
            <a:off x="636105" y="30226400"/>
            <a:ext cx="12237767" cy="2523768"/>
          </a:xfrm>
          <a:prstGeom prst="rect">
            <a:avLst/>
          </a:prstGeom>
          <a:noFill/>
        </p:spPr>
        <p:txBody>
          <a:bodyPr wrap="square" rtlCol="0">
            <a:spAutoFit/>
          </a:bodyPr>
          <a:lstStyle/>
          <a:p>
            <a:pPr marL="341313" indent="-341313"/>
            <a:endParaRPr lang="en-US" sz="2000" b="1" dirty="0" smtClean="0">
              <a:latin typeface="Arial" panose="020B0604020202020204" pitchFamily="34" charset="0"/>
              <a:cs typeface="Arial" panose="020B0604020202020204" pitchFamily="34" charset="0"/>
            </a:endParaRPr>
          </a:p>
          <a:p>
            <a:pPr marL="341313" indent="-341313"/>
            <a:endParaRPr lang="en-US" sz="2000" b="1" dirty="0" smtClean="0">
              <a:latin typeface="Arial" panose="020B0604020202020204" pitchFamily="34" charset="0"/>
              <a:cs typeface="Arial" panose="020B0604020202020204" pitchFamily="34" charset="0"/>
            </a:endParaRPr>
          </a:p>
          <a:p>
            <a:pPr marL="342900" indent="-342900">
              <a:buFont typeface="Arial"/>
              <a:buChar char="•"/>
            </a:pPr>
            <a:r>
              <a:rPr lang="en-US" sz="2000" b="1" dirty="0" smtClean="0">
                <a:latin typeface="Arial" panose="020B0604020202020204" pitchFamily="34" charset="0"/>
                <a:cs typeface="Arial" panose="020B0604020202020204" pitchFamily="34" charset="0"/>
              </a:rPr>
              <a:t>Regulatory relationships are written as regulator-&gt;target.</a:t>
            </a:r>
          </a:p>
          <a:p>
            <a:pPr marL="342900" indent="-342900">
              <a:buFont typeface="Arial"/>
              <a:buChar char="•"/>
            </a:pPr>
            <a:endParaRPr lang="en-US" sz="600" b="1" dirty="0" smtClean="0">
              <a:latin typeface="Arial" panose="020B0604020202020204" pitchFamily="34" charset="0"/>
              <a:cs typeface="Arial" panose="020B0604020202020204" pitchFamily="34" charset="0"/>
            </a:endParaRPr>
          </a:p>
          <a:p>
            <a:pPr marL="342900" indent="-342900">
              <a:buFont typeface="Arial"/>
              <a:buChar char="•"/>
            </a:pPr>
            <a:r>
              <a:rPr lang="en-US" sz="2000" b="1" dirty="0" smtClean="0">
                <a:latin typeface="Arial" panose="020B0604020202020204" pitchFamily="34" charset="0"/>
                <a:cs typeface="Arial" panose="020B0604020202020204" pitchFamily="34" charset="0"/>
              </a:rPr>
              <a:t>Regulatory weights within each network were extracted from GRNmap and normalized to the maximum weight value present within that network.</a:t>
            </a:r>
          </a:p>
          <a:p>
            <a:endParaRPr lang="en-US" sz="600" b="1" dirty="0" smtClean="0">
              <a:latin typeface="Arial" panose="020B0604020202020204" pitchFamily="34" charset="0"/>
              <a:cs typeface="Arial" panose="020B0604020202020204" pitchFamily="34" charset="0"/>
            </a:endParaRPr>
          </a:p>
          <a:p>
            <a:pPr marL="342900" indent="-342900">
              <a:buFont typeface="Arial"/>
              <a:buChar char="•"/>
            </a:pPr>
            <a:r>
              <a:rPr lang="en-US" sz="2000" b="1" dirty="0" smtClean="0">
                <a:latin typeface="Arial" panose="020B0604020202020204" pitchFamily="34" charset="0"/>
                <a:cs typeface="Arial" panose="020B0604020202020204" pitchFamily="34" charset="0"/>
              </a:rPr>
              <a:t>Positive weight values indicate </a:t>
            </a:r>
            <a:r>
              <a:rPr lang="en-US" sz="2000" b="1" dirty="0" smtClean="0">
                <a:solidFill>
                  <a:srgbClr val="BC0000"/>
                </a:solidFill>
                <a:latin typeface="Arial" panose="020B0604020202020204" pitchFamily="34" charset="0"/>
                <a:cs typeface="Arial" panose="020B0604020202020204" pitchFamily="34" charset="0"/>
              </a:rPr>
              <a:t>activation</a:t>
            </a:r>
            <a:r>
              <a:rPr lang="en-US" sz="2000" b="1" dirty="0" smtClean="0">
                <a:latin typeface="Arial" panose="020B0604020202020204" pitchFamily="34" charset="0"/>
                <a:cs typeface="Arial" panose="020B0604020202020204" pitchFamily="34" charset="0"/>
              </a:rPr>
              <a:t>, whereas negative weight values indicate </a:t>
            </a:r>
            <a:r>
              <a:rPr lang="en-US" sz="2000" b="1" dirty="0" smtClean="0">
                <a:solidFill>
                  <a:srgbClr val="2512AE"/>
                </a:solidFill>
                <a:latin typeface="Arial" panose="020B0604020202020204" pitchFamily="34" charset="0"/>
                <a:cs typeface="Arial" panose="020B0604020202020204" pitchFamily="34" charset="0"/>
              </a:rPr>
              <a:t>repression</a:t>
            </a:r>
            <a:r>
              <a:rPr lang="en-US" sz="2000" b="1" dirty="0" smtClean="0">
                <a:latin typeface="Arial" panose="020B0604020202020204" pitchFamily="34" charset="0"/>
                <a:cs typeface="Arial" panose="020B0604020202020204" pitchFamily="34" charset="0"/>
              </a:rPr>
              <a:t>.</a:t>
            </a:r>
          </a:p>
          <a:p>
            <a:pPr marL="342900" indent="-342900">
              <a:buFont typeface="Arial"/>
              <a:buChar char="•"/>
            </a:pPr>
            <a:endParaRPr lang="en-US" sz="2000" b="1" dirty="0" smtClean="0">
              <a:latin typeface="Arial" panose="020B0604020202020204" pitchFamily="34" charset="0"/>
              <a:cs typeface="Arial" panose="020B0604020202020204" pitchFamily="34" charset="0"/>
            </a:endParaRPr>
          </a:p>
        </p:txBody>
      </p:sp>
      <p:grpSp>
        <p:nvGrpSpPr>
          <p:cNvPr id="31" name="Group 30"/>
          <p:cNvGrpSpPr/>
          <p:nvPr/>
        </p:nvGrpSpPr>
        <p:grpSpPr>
          <a:xfrm>
            <a:off x="20259410" y="13216706"/>
            <a:ext cx="5291328" cy="6550824"/>
            <a:chOff x="20259410" y="13216706"/>
            <a:chExt cx="5291328" cy="6550824"/>
          </a:xfrm>
        </p:grpSpPr>
        <p:grpSp>
          <p:nvGrpSpPr>
            <p:cNvPr id="8" name="Group 7"/>
            <p:cNvGrpSpPr/>
            <p:nvPr/>
          </p:nvGrpSpPr>
          <p:grpSpPr>
            <a:xfrm>
              <a:off x="20259410" y="13216706"/>
              <a:ext cx="5291328" cy="6550824"/>
              <a:chOff x="13438077" y="13080756"/>
              <a:chExt cx="5291328" cy="6550824"/>
            </a:xfrm>
          </p:grpSpPr>
          <p:pic>
            <p:nvPicPr>
              <p:cNvPr id="148" name="Picture 147"/>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13438077" y="13641400"/>
                <a:ext cx="2645664" cy="1984248"/>
              </a:xfrm>
              <a:prstGeom prst="rect">
                <a:avLst/>
              </a:prstGeom>
            </p:spPr>
          </p:pic>
          <p:sp>
            <p:nvSpPr>
              <p:cNvPr id="150" name="TextBox 149"/>
              <p:cNvSpPr txBox="1"/>
              <p:nvPr/>
            </p:nvSpPr>
            <p:spPr>
              <a:xfrm>
                <a:off x="14707207" y="13080756"/>
                <a:ext cx="2793771" cy="461665"/>
              </a:xfrm>
              <a:prstGeom prst="rect">
                <a:avLst/>
              </a:prstGeom>
              <a:noFill/>
              <a:ln>
                <a:noFill/>
              </a:ln>
            </p:spPr>
            <p:txBody>
              <a:bodyPr wrap="square" rtlCol="0">
                <a:spAutoFit/>
              </a:bodyPr>
              <a:lstStyle/>
              <a:p>
                <a:pPr algn="ctr"/>
                <a:r>
                  <a:rPr lang="en-US" sz="2400" b="1" u="sng" dirty="0" smtClean="0">
                    <a:latin typeface="Arial"/>
                    <a:cs typeface="Arial"/>
                  </a:rPr>
                  <a:t>CIN5</a:t>
                </a:r>
              </a:p>
            </p:txBody>
          </p:sp>
          <p:pic>
            <p:nvPicPr>
              <p:cNvPr id="154" name="Picture 153"/>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16083741" y="13630092"/>
                <a:ext cx="2645664" cy="1984248"/>
              </a:xfrm>
              <a:prstGeom prst="rect">
                <a:avLst/>
              </a:prstGeom>
            </p:spPr>
          </p:pic>
          <p:pic>
            <p:nvPicPr>
              <p:cNvPr id="162" name="Picture 161"/>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13438077" y="15654042"/>
                <a:ext cx="2645664" cy="1984248"/>
              </a:xfrm>
              <a:prstGeom prst="rect">
                <a:avLst/>
              </a:prstGeom>
            </p:spPr>
          </p:pic>
          <p:pic>
            <p:nvPicPr>
              <p:cNvPr id="166" name="Picture 165" descr="CIN5.jpg"/>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16083741" y="15667309"/>
                <a:ext cx="2645664" cy="1984248"/>
              </a:xfrm>
              <a:prstGeom prst="rect">
                <a:avLst/>
              </a:prstGeom>
            </p:spPr>
          </p:pic>
          <p:pic>
            <p:nvPicPr>
              <p:cNvPr id="170" name="Picture 169" descr="CIN5.jpg"/>
              <p:cNvPicPr>
                <a:picLocks noChangeAspect="1"/>
              </p:cNvPicPr>
              <p:nvPr/>
            </p:nvPicPr>
            <p:blipFill>
              <a:blip r:embed="rId30">
                <a:extLst>
                  <a:ext uri="{28A0092B-C50C-407E-A947-70E740481C1C}">
                    <a14:useLocalDpi xmlns:a14="http://schemas.microsoft.com/office/drawing/2010/main" val="0"/>
                  </a:ext>
                </a:extLst>
              </a:blip>
              <a:stretch>
                <a:fillRect/>
              </a:stretch>
            </p:blipFill>
            <p:spPr>
              <a:xfrm>
                <a:off x="13438078" y="17647332"/>
                <a:ext cx="2645663" cy="1984248"/>
              </a:xfrm>
              <a:prstGeom prst="rect">
                <a:avLst/>
              </a:prstGeom>
            </p:spPr>
          </p:pic>
          <p:pic>
            <p:nvPicPr>
              <p:cNvPr id="174" name="Picture 173" descr="CIN5.jpg"/>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16083741" y="17624844"/>
                <a:ext cx="2645664" cy="1984248"/>
              </a:xfrm>
              <a:prstGeom prst="rect">
                <a:avLst/>
              </a:prstGeom>
            </p:spPr>
          </p:pic>
        </p:grpSp>
        <p:sp>
          <p:nvSpPr>
            <p:cNvPr id="227" name="TextBox 226"/>
            <p:cNvSpPr txBox="1"/>
            <p:nvPr/>
          </p:nvSpPr>
          <p:spPr>
            <a:xfrm>
              <a:off x="20909357" y="13692573"/>
              <a:ext cx="923583" cy="200055"/>
            </a:xfrm>
            <a:prstGeom prst="rect">
              <a:avLst/>
            </a:prstGeom>
            <a:solidFill>
              <a:schemeClr val="bg1"/>
            </a:solidFill>
          </p:spPr>
          <p:txBody>
            <a:bodyPr wrap="square" bIns="0" rtlCol="0">
              <a:spAutoFit/>
            </a:bodyPr>
            <a:lstStyle/>
            <a:p>
              <a:pPr algn="ctr"/>
              <a:r>
                <a:rPr lang="en-US" sz="1000" b="1" dirty="0" smtClean="0">
                  <a:latin typeface="Arial" panose="020B0604020202020204" pitchFamily="34" charset="0"/>
                  <a:cs typeface="Arial" panose="020B0604020202020204" pitchFamily="34" charset="0"/>
                </a:rPr>
                <a:t>db1</a:t>
              </a:r>
              <a:endParaRPr lang="en-US" sz="1000" b="1" dirty="0">
                <a:latin typeface="Arial" panose="020B0604020202020204" pitchFamily="34" charset="0"/>
                <a:cs typeface="Arial" panose="020B0604020202020204" pitchFamily="34" charset="0"/>
              </a:endParaRPr>
            </a:p>
          </p:txBody>
        </p:sp>
        <p:sp>
          <p:nvSpPr>
            <p:cNvPr id="228" name="TextBox 227"/>
            <p:cNvSpPr txBox="1"/>
            <p:nvPr/>
          </p:nvSpPr>
          <p:spPr>
            <a:xfrm>
              <a:off x="20738559" y="15761140"/>
              <a:ext cx="1244508" cy="246222"/>
            </a:xfrm>
            <a:prstGeom prst="rect">
              <a:avLst/>
            </a:prstGeom>
            <a:solidFill>
              <a:schemeClr val="bg1"/>
            </a:solidFill>
          </p:spPr>
          <p:txBody>
            <a:bodyPr wrap="square" rtlCol="0">
              <a:spAutoFit/>
            </a:bodyPr>
            <a:lstStyle/>
            <a:p>
              <a:pPr algn="ctr"/>
              <a:r>
                <a:rPr lang="en-US" sz="1000" b="1" dirty="0" smtClean="0">
                  <a:latin typeface="Arial"/>
                  <a:cs typeface="Arial"/>
                </a:rPr>
                <a:t>db3</a:t>
              </a:r>
              <a:endParaRPr lang="en-US" sz="1000" b="1" dirty="0">
                <a:latin typeface="Arial" panose="020B0604020202020204" pitchFamily="34" charset="0"/>
                <a:cs typeface="Arial" panose="020B0604020202020204" pitchFamily="34" charset="0"/>
              </a:endParaRPr>
            </a:p>
          </p:txBody>
        </p:sp>
        <p:sp>
          <p:nvSpPr>
            <p:cNvPr id="229" name="TextBox 228"/>
            <p:cNvSpPr txBox="1"/>
            <p:nvPr/>
          </p:nvSpPr>
          <p:spPr>
            <a:xfrm>
              <a:off x="23378216" y="15783876"/>
              <a:ext cx="1244508" cy="246222"/>
            </a:xfrm>
            <a:prstGeom prst="rect">
              <a:avLst/>
            </a:prstGeom>
            <a:solidFill>
              <a:schemeClr val="bg1"/>
            </a:solidFill>
          </p:spPr>
          <p:txBody>
            <a:bodyPr wrap="square" rtlCol="0">
              <a:spAutoFit/>
            </a:bodyPr>
            <a:lstStyle/>
            <a:p>
              <a:pPr algn="ctr"/>
              <a:r>
                <a:rPr lang="en-US" sz="1000" b="1" dirty="0" smtClean="0">
                  <a:latin typeface="Arial"/>
                  <a:cs typeface="Arial"/>
                </a:rPr>
                <a:t>db4</a:t>
              </a:r>
              <a:endParaRPr lang="en-US" sz="1000" b="1" dirty="0">
                <a:latin typeface="Arial" panose="020B0604020202020204" pitchFamily="34" charset="0"/>
                <a:cs typeface="Arial" panose="020B0604020202020204" pitchFamily="34" charset="0"/>
              </a:endParaRPr>
            </a:p>
          </p:txBody>
        </p:sp>
        <p:sp>
          <p:nvSpPr>
            <p:cNvPr id="269" name="TextBox 268"/>
            <p:cNvSpPr txBox="1"/>
            <p:nvPr/>
          </p:nvSpPr>
          <p:spPr>
            <a:xfrm>
              <a:off x="23545536" y="13690346"/>
              <a:ext cx="923583" cy="200055"/>
            </a:xfrm>
            <a:prstGeom prst="rect">
              <a:avLst/>
            </a:prstGeom>
            <a:solidFill>
              <a:schemeClr val="bg1"/>
            </a:solidFill>
          </p:spPr>
          <p:txBody>
            <a:bodyPr wrap="square" bIns="0" rtlCol="0">
              <a:spAutoFit/>
            </a:bodyPr>
            <a:lstStyle/>
            <a:p>
              <a:pPr algn="ctr"/>
              <a:r>
                <a:rPr lang="en-US" sz="1000" b="1" dirty="0" smtClean="0">
                  <a:latin typeface="Arial" panose="020B0604020202020204" pitchFamily="34" charset="0"/>
                  <a:cs typeface="Arial" panose="020B0604020202020204" pitchFamily="34" charset="0"/>
                </a:rPr>
                <a:t>db2</a:t>
              </a:r>
              <a:endParaRPr lang="en-US" sz="1000" b="1" dirty="0">
                <a:latin typeface="Arial" panose="020B0604020202020204" pitchFamily="34" charset="0"/>
                <a:cs typeface="Arial" panose="020B0604020202020204" pitchFamily="34" charset="0"/>
              </a:endParaRPr>
            </a:p>
          </p:txBody>
        </p:sp>
        <p:sp>
          <p:nvSpPr>
            <p:cNvPr id="270" name="TextBox 269"/>
            <p:cNvSpPr txBox="1"/>
            <p:nvPr/>
          </p:nvSpPr>
          <p:spPr>
            <a:xfrm>
              <a:off x="20898007" y="17699000"/>
              <a:ext cx="923583" cy="200055"/>
            </a:xfrm>
            <a:prstGeom prst="rect">
              <a:avLst/>
            </a:prstGeom>
            <a:solidFill>
              <a:schemeClr val="bg1"/>
            </a:solidFill>
          </p:spPr>
          <p:txBody>
            <a:bodyPr wrap="square" bIns="0" rtlCol="0">
              <a:spAutoFit/>
            </a:bodyPr>
            <a:lstStyle/>
            <a:p>
              <a:pPr algn="ctr"/>
              <a:r>
                <a:rPr lang="en-US" sz="1000" b="1" dirty="0" smtClean="0">
                  <a:latin typeface="Arial" panose="020B0604020202020204" pitchFamily="34" charset="0"/>
                  <a:cs typeface="Arial" panose="020B0604020202020204" pitchFamily="34" charset="0"/>
                </a:rPr>
                <a:t>db5</a:t>
              </a:r>
              <a:endParaRPr lang="en-US" sz="1000" b="1" dirty="0">
                <a:latin typeface="Arial" panose="020B0604020202020204" pitchFamily="34" charset="0"/>
                <a:cs typeface="Arial" panose="020B0604020202020204" pitchFamily="34" charset="0"/>
              </a:endParaRPr>
            </a:p>
          </p:txBody>
        </p:sp>
        <p:sp>
          <p:nvSpPr>
            <p:cNvPr id="271" name="TextBox 270"/>
            <p:cNvSpPr txBox="1"/>
            <p:nvPr/>
          </p:nvSpPr>
          <p:spPr>
            <a:xfrm>
              <a:off x="23541992" y="17674052"/>
              <a:ext cx="923583" cy="200055"/>
            </a:xfrm>
            <a:prstGeom prst="rect">
              <a:avLst/>
            </a:prstGeom>
            <a:solidFill>
              <a:schemeClr val="bg1"/>
            </a:solidFill>
          </p:spPr>
          <p:txBody>
            <a:bodyPr wrap="square" bIns="0" rtlCol="0">
              <a:spAutoFit/>
            </a:bodyPr>
            <a:lstStyle/>
            <a:p>
              <a:pPr algn="ctr"/>
              <a:r>
                <a:rPr lang="en-US" sz="1000" b="1" dirty="0" smtClean="0">
                  <a:latin typeface="Arial" panose="020B0604020202020204" pitchFamily="34" charset="0"/>
                  <a:cs typeface="Arial" panose="020B0604020202020204" pitchFamily="34" charset="0"/>
                </a:rPr>
                <a:t>db6</a:t>
              </a:r>
              <a:endParaRPr lang="en-US" sz="1000" b="1" dirty="0">
                <a:latin typeface="Arial" panose="020B0604020202020204" pitchFamily="34" charset="0"/>
                <a:cs typeface="Arial" panose="020B0604020202020204" pitchFamily="34" charset="0"/>
              </a:endParaRPr>
            </a:p>
          </p:txBody>
        </p:sp>
      </p:grpSp>
      <p:grpSp>
        <p:nvGrpSpPr>
          <p:cNvPr id="34" name="Group 33"/>
          <p:cNvGrpSpPr/>
          <p:nvPr/>
        </p:nvGrpSpPr>
        <p:grpSpPr>
          <a:xfrm>
            <a:off x="32648460" y="13225948"/>
            <a:ext cx="5171314" cy="6520057"/>
            <a:chOff x="32648460" y="13225948"/>
            <a:chExt cx="5171314" cy="6520057"/>
          </a:xfrm>
        </p:grpSpPr>
        <p:grpSp>
          <p:nvGrpSpPr>
            <p:cNvPr id="29" name="Group 28"/>
            <p:cNvGrpSpPr/>
            <p:nvPr/>
          </p:nvGrpSpPr>
          <p:grpSpPr>
            <a:xfrm>
              <a:off x="32648460" y="13225948"/>
              <a:ext cx="5171314" cy="6520057"/>
              <a:chOff x="29354084" y="13289012"/>
              <a:chExt cx="5171314" cy="6520057"/>
            </a:xfrm>
          </p:grpSpPr>
          <p:sp>
            <p:nvSpPr>
              <p:cNvPr id="217" name="TextBox 216"/>
              <p:cNvSpPr txBox="1"/>
              <p:nvPr/>
            </p:nvSpPr>
            <p:spPr>
              <a:xfrm>
                <a:off x="30759554" y="13289012"/>
                <a:ext cx="2793771" cy="461665"/>
              </a:xfrm>
              <a:prstGeom prst="rect">
                <a:avLst/>
              </a:prstGeom>
              <a:noFill/>
              <a:ln>
                <a:noFill/>
              </a:ln>
            </p:spPr>
            <p:txBody>
              <a:bodyPr wrap="square" rtlCol="0">
                <a:spAutoFit/>
              </a:bodyPr>
              <a:lstStyle/>
              <a:p>
                <a:pPr algn="ctr"/>
                <a:r>
                  <a:rPr lang="en-US" sz="2400" b="1" u="sng" dirty="0" smtClean="0">
                    <a:latin typeface="Arial"/>
                    <a:cs typeface="Arial"/>
                  </a:rPr>
                  <a:t>GLN3</a:t>
                </a:r>
                <a:endParaRPr lang="en-US" sz="2000" b="1" dirty="0" smtClean="0">
                  <a:latin typeface="Arial"/>
                  <a:cs typeface="Arial"/>
                </a:endParaRPr>
              </a:p>
            </p:txBody>
          </p:sp>
          <p:pic>
            <p:nvPicPr>
              <p:cNvPr id="247" name="Picture 246"/>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29354084" y="13747278"/>
                <a:ext cx="2645664" cy="1984248"/>
              </a:xfrm>
              <a:prstGeom prst="rect">
                <a:avLst/>
              </a:prstGeom>
            </p:spPr>
          </p:pic>
          <p:pic>
            <p:nvPicPr>
              <p:cNvPr id="264" name="Picture 263"/>
              <p:cNvPicPr>
                <a:picLocks noChangeAspect="1"/>
              </p:cNvPicPr>
              <p:nvPr/>
            </p:nvPicPr>
            <p:blipFill>
              <a:blip r:embed="rId33">
                <a:extLst>
                  <a:ext uri="{28A0092B-C50C-407E-A947-70E740481C1C}">
                    <a14:useLocalDpi xmlns:a14="http://schemas.microsoft.com/office/drawing/2010/main" val="0"/>
                  </a:ext>
                </a:extLst>
              </a:blip>
              <a:stretch>
                <a:fillRect/>
              </a:stretch>
            </p:blipFill>
            <p:spPr>
              <a:xfrm>
                <a:off x="31878838" y="13755746"/>
                <a:ext cx="2645664" cy="1984248"/>
              </a:xfrm>
              <a:prstGeom prst="rect">
                <a:avLst/>
              </a:prstGeom>
            </p:spPr>
          </p:pic>
          <p:pic>
            <p:nvPicPr>
              <p:cNvPr id="265" name="Picture 264"/>
              <p:cNvPicPr>
                <a:picLocks noChangeAspect="1"/>
              </p:cNvPicPr>
              <p:nvPr/>
            </p:nvPicPr>
            <p:blipFill>
              <a:blip r:embed="rId34">
                <a:extLst>
                  <a:ext uri="{28A0092B-C50C-407E-A947-70E740481C1C}">
                    <a14:useLocalDpi xmlns:a14="http://schemas.microsoft.com/office/drawing/2010/main" val="0"/>
                  </a:ext>
                </a:extLst>
              </a:blip>
              <a:stretch>
                <a:fillRect/>
              </a:stretch>
            </p:blipFill>
            <p:spPr>
              <a:xfrm>
                <a:off x="29355596" y="15827779"/>
                <a:ext cx="2645664" cy="1984248"/>
              </a:xfrm>
              <a:prstGeom prst="rect">
                <a:avLst/>
              </a:prstGeom>
            </p:spPr>
          </p:pic>
          <p:pic>
            <p:nvPicPr>
              <p:cNvPr id="266" name="Picture 265" descr="GLN3.jpg"/>
              <p:cNvPicPr>
                <a:picLocks noChangeAspect="1"/>
              </p:cNvPicPr>
              <p:nvPr/>
            </p:nvPicPr>
            <p:blipFill>
              <a:blip r:embed="rId35">
                <a:extLst>
                  <a:ext uri="{28A0092B-C50C-407E-A947-70E740481C1C}">
                    <a14:useLocalDpi xmlns:a14="http://schemas.microsoft.com/office/drawing/2010/main" val="0"/>
                  </a:ext>
                </a:extLst>
              </a:blip>
              <a:stretch>
                <a:fillRect/>
              </a:stretch>
            </p:blipFill>
            <p:spPr>
              <a:xfrm>
                <a:off x="31875132" y="15833606"/>
                <a:ext cx="2645664" cy="1984248"/>
              </a:xfrm>
              <a:prstGeom prst="rect">
                <a:avLst/>
              </a:prstGeom>
            </p:spPr>
          </p:pic>
          <p:pic>
            <p:nvPicPr>
              <p:cNvPr id="267" name="Picture 266" descr="GLN3.jpg"/>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a:off x="29355380" y="17823496"/>
                <a:ext cx="2645664" cy="1984248"/>
              </a:xfrm>
              <a:prstGeom prst="rect">
                <a:avLst/>
              </a:prstGeom>
            </p:spPr>
          </p:pic>
          <p:pic>
            <p:nvPicPr>
              <p:cNvPr id="268" name="Picture 267" descr="GLN3.jpg"/>
              <p:cNvPicPr>
                <a:picLocks noChangeAspect="1"/>
              </p:cNvPicPr>
              <p:nvPr/>
            </p:nvPicPr>
            <p:blipFill>
              <a:blip r:embed="rId37">
                <a:extLst>
                  <a:ext uri="{28A0092B-C50C-407E-A947-70E740481C1C}">
                    <a14:useLocalDpi xmlns:a14="http://schemas.microsoft.com/office/drawing/2010/main" val="0"/>
                  </a:ext>
                </a:extLst>
              </a:blip>
              <a:stretch>
                <a:fillRect/>
              </a:stretch>
            </p:blipFill>
            <p:spPr>
              <a:xfrm>
                <a:off x="31879734" y="17824821"/>
                <a:ext cx="2645664" cy="1984248"/>
              </a:xfrm>
              <a:prstGeom prst="rect">
                <a:avLst/>
              </a:prstGeom>
            </p:spPr>
          </p:pic>
        </p:grpSp>
        <p:sp>
          <p:nvSpPr>
            <p:cNvPr id="272" name="TextBox 271"/>
            <p:cNvSpPr txBox="1"/>
            <p:nvPr/>
          </p:nvSpPr>
          <p:spPr>
            <a:xfrm>
              <a:off x="33292168" y="13607214"/>
              <a:ext cx="923583" cy="246222"/>
            </a:xfrm>
            <a:prstGeom prst="rect">
              <a:avLst/>
            </a:prstGeom>
            <a:solidFill>
              <a:schemeClr val="bg1"/>
            </a:solidFill>
          </p:spPr>
          <p:txBody>
            <a:bodyPr wrap="square" rtlCol="0">
              <a:spAutoFit/>
            </a:bodyPr>
            <a:lstStyle/>
            <a:p>
              <a:pPr algn="ctr"/>
              <a:r>
                <a:rPr lang="en-US" sz="1000" b="1" dirty="0" smtClean="0">
                  <a:latin typeface="Arial" panose="020B0604020202020204" pitchFamily="34" charset="0"/>
                  <a:cs typeface="Arial" panose="020B0604020202020204" pitchFamily="34" charset="0"/>
                </a:rPr>
                <a:t>db1</a:t>
              </a:r>
              <a:endParaRPr lang="en-US" sz="1000" b="1" dirty="0">
                <a:latin typeface="Arial" panose="020B0604020202020204" pitchFamily="34" charset="0"/>
                <a:cs typeface="Arial" panose="020B0604020202020204" pitchFamily="34" charset="0"/>
              </a:endParaRPr>
            </a:p>
          </p:txBody>
        </p:sp>
        <p:sp>
          <p:nvSpPr>
            <p:cNvPr id="273" name="TextBox 272"/>
            <p:cNvSpPr txBox="1"/>
            <p:nvPr/>
          </p:nvSpPr>
          <p:spPr>
            <a:xfrm>
              <a:off x="35814421" y="13620583"/>
              <a:ext cx="923583" cy="246222"/>
            </a:xfrm>
            <a:prstGeom prst="rect">
              <a:avLst/>
            </a:prstGeom>
            <a:solidFill>
              <a:schemeClr val="bg1"/>
            </a:solidFill>
          </p:spPr>
          <p:txBody>
            <a:bodyPr wrap="square" rtlCol="0">
              <a:spAutoFit/>
            </a:bodyPr>
            <a:lstStyle/>
            <a:p>
              <a:pPr algn="ctr"/>
              <a:r>
                <a:rPr lang="en-US" sz="1000" b="1" dirty="0" smtClean="0">
                  <a:latin typeface="Arial" panose="020B0604020202020204" pitchFamily="34" charset="0"/>
                  <a:cs typeface="Arial" panose="020B0604020202020204" pitchFamily="34" charset="0"/>
                </a:rPr>
                <a:t>db2</a:t>
              </a:r>
              <a:endParaRPr lang="en-US" sz="1000" b="1" dirty="0">
                <a:latin typeface="Arial" panose="020B0604020202020204" pitchFamily="34" charset="0"/>
                <a:cs typeface="Arial" panose="020B0604020202020204" pitchFamily="34" charset="0"/>
              </a:endParaRPr>
            </a:p>
          </p:txBody>
        </p:sp>
        <p:sp>
          <p:nvSpPr>
            <p:cNvPr id="274" name="TextBox 273"/>
            <p:cNvSpPr txBox="1"/>
            <p:nvPr/>
          </p:nvSpPr>
          <p:spPr>
            <a:xfrm>
              <a:off x="33300202" y="15661277"/>
              <a:ext cx="923583" cy="246222"/>
            </a:xfrm>
            <a:prstGeom prst="rect">
              <a:avLst/>
            </a:prstGeom>
            <a:solidFill>
              <a:schemeClr val="bg1"/>
            </a:solidFill>
          </p:spPr>
          <p:txBody>
            <a:bodyPr wrap="square" rtlCol="0">
              <a:spAutoFit/>
            </a:bodyPr>
            <a:lstStyle/>
            <a:p>
              <a:pPr algn="ctr"/>
              <a:r>
                <a:rPr lang="en-US" sz="1000" b="1" dirty="0" smtClean="0">
                  <a:latin typeface="Arial" panose="020B0604020202020204" pitchFamily="34" charset="0"/>
                  <a:cs typeface="Arial" panose="020B0604020202020204" pitchFamily="34" charset="0"/>
                </a:rPr>
                <a:t>db3</a:t>
              </a:r>
              <a:endParaRPr lang="en-US" sz="1000" b="1" dirty="0">
                <a:latin typeface="Arial" panose="020B0604020202020204" pitchFamily="34" charset="0"/>
                <a:cs typeface="Arial" panose="020B0604020202020204" pitchFamily="34" charset="0"/>
              </a:endParaRPr>
            </a:p>
          </p:txBody>
        </p:sp>
        <p:sp>
          <p:nvSpPr>
            <p:cNvPr id="275" name="TextBox 274"/>
            <p:cNvSpPr txBox="1"/>
            <p:nvPr/>
          </p:nvSpPr>
          <p:spPr>
            <a:xfrm>
              <a:off x="35807942" y="15673071"/>
              <a:ext cx="923583" cy="246222"/>
            </a:xfrm>
            <a:prstGeom prst="rect">
              <a:avLst/>
            </a:prstGeom>
            <a:solidFill>
              <a:schemeClr val="bg1"/>
            </a:solidFill>
          </p:spPr>
          <p:txBody>
            <a:bodyPr wrap="square" rtlCol="0">
              <a:spAutoFit/>
            </a:bodyPr>
            <a:lstStyle/>
            <a:p>
              <a:pPr algn="ctr"/>
              <a:r>
                <a:rPr lang="en-US" sz="1000" b="1" dirty="0" smtClean="0">
                  <a:latin typeface="Arial" panose="020B0604020202020204" pitchFamily="34" charset="0"/>
                  <a:cs typeface="Arial" panose="020B0604020202020204" pitchFamily="34" charset="0"/>
                </a:rPr>
                <a:t>db4</a:t>
              </a:r>
              <a:endParaRPr lang="en-US" sz="1000" b="1" dirty="0">
                <a:latin typeface="Arial" panose="020B0604020202020204" pitchFamily="34" charset="0"/>
                <a:cs typeface="Arial" panose="020B0604020202020204" pitchFamily="34" charset="0"/>
              </a:endParaRPr>
            </a:p>
          </p:txBody>
        </p:sp>
        <p:sp>
          <p:nvSpPr>
            <p:cNvPr id="276" name="TextBox 275"/>
            <p:cNvSpPr txBox="1"/>
            <p:nvPr/>
          </p:nvSpPr>
          <p:spPr>
            <a:xfrm>
              <a:off x="33285664" y="17718988"/>
              <a:ext cx="923583" cy="246222"/>
            </a:xfrm>
            <a:prstGeom prst="rect">
              <a:avLst/>
            </a:prstGeom>
            <a:solidFill>
              <a:schemeClr val="bg1"/>
            </a:solidFill>
          </p:spPr>
          <p:txBody>
            <a:bodyPr wrap="square" rtlCol="0">
              <a:spAutoFit/>
            </a:bodyPr>
            <a:lstStyle/>
            <a:p>
              <a:pPr algn="ctr"/>
              <a:r>
                <a:rPr lang="en-US" sz="1000" b="1" dirty="0" smtClean="0">
                  <a:latin typeface="Arial" panose="020B0604020202020204" pitchFamily="34" charset="0"/>
                  <a:cs typeface="Arial" panose="020B0604020202020204" pitchFamily="34" charset="0"/>
                </a:rPr>
                <a:t>db5</a:t>
              </a:r>
              <a:endParaRPr lang="en-US" sz="1000" b="1" dirty="0">
                <a:latin typeface="Arial" panose="020B0604020202020204" pitchFamily="34" charset="0"/>
                <a:cs typeface="Arial" panose="020B0604020202020204" pitchFamily="34" charset="0"/>
              </a:endParaRPr>
            </a:p>
          </p:txBody>
        </p:sp>
        <p:sp>
          <p:nvSpPr>
            <p:cNvPr id="277" name="TextBox 276"/>
            <p:cNvSpPr txBox="1"/>
            <p:nvPr/>
          </p:nvSpPr>
          <p:spPr>
            <a:xfrm>
              <a:off x="35818161" y="17721388"/>
              <a:ext cx="923583" cy="246222"/>
            </a:xfrm>
            <a:prstGeom prst="rect">
              <a:avLst/>
            </a:prstGeom>
            <a:solidFill>
              <a:schemeClr val="bg1"/>
            </a:solidFill>
          </p:spPr>
          <p:txBody>
            <a:bodyPr wrap="square" rtlCol="0">
              <a:spAutoFit/>
            </a:bodyPr>
            <a:lstStyle/>
            <a:p>
              <a:pPr algn="ctr"/>
              <a:r>
                <a:rPr lang="en-US" sz="1000" b="1" dirty="0" smtClean="0">
                  <a:latin typeface="Arial" panose="020B0604020202020204" pitchFamily="34" charset="0"/>
                  <a:cs typeface="Arial" panose="020B0604020202020204" pitchFamily="34" charset="0"/>
                </a:rPr>
                <a:t>db6</a:t>
              </a:r>
              <a:endParaRPr lang="en-US" sz="1000" b="1" dirty="0">
                <a:latin typeface="Arial" panose="020B0604020202020204" pitchFamily="34" charset="0"/>
                <a:cs typeface="Arial" panose="020B0604020202020204" pitchFamily="34" charset="0"/>
              </a:endParaRPr>
            </a:p>
          </p:txBody>
        </p:sp>
      </p:grpSp>
      <p:pic>
        <p:nvPicPr>
          <p:cNvPr id="176" name="Picture 2"/>
          <p:cNvPicPr>
            <a:picLocks noChangeAspect="1" noChangeArrowheads="1"/>
          </p:cNvPicPr>
          <p:nvPr/>
        </p:nvPicPr>
        <p:blipFill>
          <a:blip r:embed="rId38">
            <a:extLst>
              <a:ext uri="{28A0092B-C50C-407E-A947-70E740481C1C}">
                <a14:useLocalDpi xmlns:a14="http://schemas.microsoft.com/office/drawing/2010/main" val="0"/>
              </a:ext>
            </a:extLst>
          </a:blip>
          <a:srcRect/>
          <a:stretch>
            <a:fillRect/>
          </a:stretch>
        </p:blipFill>
        <p:spPr bwMode="auto">
          <a:xfrm>
            <a:off x="14215311" y="30903508"/>
            <a:ext cx="9527932" cy="129049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87" name="Picture 3"/>
          <p:cNvPicPr>
            <a:picLocks noChangeAspect="1" noChangeArrowheads="1"/>
          </p:cNvPicPr>
          <p:nvPr/>
        </p:nvPicPr>
        <p:blipFill>
          <a:blip r:embed="rId39">
            <a:extLst>
              <a:ext uri="{28A0092B-C50C-407E-A947-70E740481C1C}">
                <a14:useLocalDpi xmlns:a14="http://schemas.microsoft.com/office/drawing/2010/main" val="0"/>
              </a:ext>
            </a:extLst>
          </a:blip>
          <a:srcRect/>
          <a:stretch>
            <a:fillRect/>
          </a:stretch>
        </p:blipFill>
        <p:spPr bwMode="auto">
          <a:xfrm>
            <a:off x="13192688" y="28297328"/>
            <a:ext cx="11505885" cy="26412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93" name="TextBox 192"/>
          <p:cNvSpPr txBox="1"/>
          <p:nvPr/>
        </p:nvSpPr>
        <p:spPr>
          <a:xfrm>
            <a:off x="13164595" y="27165797"/>
            <a:ext cx="17800431" cy="1015663"/>
          </a:xfrm>
          <a:prstGeom prst="rect">
            <a:avLst/>
          </a:prstGeom>
          <a:solidFill>
            <a:schemeClr val="bg1">
              <a:lumMod val="85000"/>
            </a:schemeClr>
          </a:solidFill>
        </p:spPr>
        <p:txBody>
          <a:bodyPr wrap="square" rtlCol="0">
            <a:spAutoFit/>
          </a:bodyPr>
          <a:lstStyle/>
          <a:p>
            <a:pPr algn="ctr"/>
            <a:r>
              <a:rPr lang="en-US" sz="3000" b="1" dirty="0" smtClean="0">
                <a:latin typeface="Arial" panose="020B0604020202020204" pitchFamily="34" charset="0"/>
                <a:cs typeface="Arial" panose="020B0604020202020204" pitchFamily="34" charset="0"/>
              </a:rPr>
              <a:t>Multiple Regression Analysis of db1 Highlighted Parameters that Improved the Model Fit for Individual Transcription Factors </a:t>
            </a:r>
            <a:endParaRPr lang="en-US" sz="3000" b="1" dirty="0">
              <a:latin typeface="Arial" panose="020B0604020202020204" pitchFamily="34" charset="0"/>
              <a:cs typeface="Arial" panose="020B0604020202020204" pitchFamily="34" charset="0"/>
            </a:endParaRPr>
          </a:p>
        </p:txBody>
      </p:sp>
      <p:grpSp>
        <p:nvGrpSpPr>
          <p:cNvPr id="248" name="Group 247"/>
          <p:cNvGrpSpPr/>
          <p:nvPr/>
        </p:nvGrpSpPr>
        <p:grpSpPr>
          <a:xfrm>
            <a:off x="13457549" y="21477517"/>
            <a:ext cx="17254250" cy="4449351"/>
            <a:chOff x="13228949" y="21898029"/>
            <a:chExt cx="17254250" cy="4449351"/>
          </a:xfrm>
        </p:grpSpPr>
        <p:grpSp>
          <p:nvGrpSpPr>
            <p:cNvPr id="237" name="Group 236"/>
            <p:cNvGrpSpPr/>
            <p:nvPr/>
          </p:nvGrpSpPr>
          <p:grpSpPr>
            <a:xfrm>
              <a:off x="21331686" y="21898029"/>
              <a:ext cx="9151513" cy="4444196"/>
              <a:chOff x="21331686" y="21898029"/>
              <a:chExt cx="9151513" cy="4444196"/>
            </a:xfrm>
          </p:grpSpPr>
          <p:sp>
            <p:nvSpPr>
              <p:cNvPr id="15" name="TextBox 14"/>
              <p:cNvSpPr txBox="1"/>
              <p:nvPr/>
            </p:nvSpPr>
            <p:spPr>
              <a:xfrm>
                <a:off x="22239120" y="21898029"/>
                <a:ext cx="7881107" cy="523220"/>
              </a:xfrm>
              <a:prstGeom prst="rect">
                <a:avLst/>
              </a:prstGeom>
              <a:noFill/>
            </p:spPr>
            <p:txBody>
              <a:bodyPr wrap="square" rtlCol="0">
                <a:spAutoFit/>
              </a:bodyPr>
              <a:lstStyle/>
              <a:p>
                <a:pPr algn="ctr"/>
                <a:r>
                  <a:rPr lang="en-US" sz="2800" b="1" dirty="0" smtClean="0">
                    <a:latin typeface="Arial"/>
                    <a:cs typeface="Arial"/>
                  </a:rPr>
                  <a:t>Eigenvector Centrality</a:t>
                </a:r>
                <a:endParaRPr lang="en-US" sz="2800" b="1" dirty="0">
                  <a:latin typeface="Arial"/>
                  <a:cs typeface="Arial"/>
                </a:endParaRPr>
              </a:p>
            </p:txBody>
          </p:sp>
          <p:grpSp>
            <p:nvGrpSpPr>
              <p:cNvPr id="232" name="Group 231"/>
              <p:cNvGrpSpPr/>
              <p:nvPr/>
            </p:nvGrpSpPr>
            <p:grpSpPr>
              <a:xfrm>
                <a:off x="21331686" y="22261961"/>
                <a:ext cx="9151513" cy="4080264"/>
                <a:chOff x="21331686" y="22261961"/>
                <a:chExt cx="9151513" cy="4080264"/>
              </a:xfrm>
            </p:grpSpPr>
            <p:graphicFrame>
              <p:nvGraphicFramePr>
                <p:cNvPr id="191" name="Chart 190"/>
                <p:cNvGraphicFramePr>
                  <a:graphicFrameLocks/>
                </p:cNvGraphicFramePr>
                <p:nvPr>
                  <p:extLst>
                    <p:ext uri="{D42A27DB-BD31-4B8C-83A1-F6EECF244321}">
                      <p14:modId xmlns:p14="http://schemas.microsoft.com/office/powerpoint/2010/main" val="1994606439"/>
                    </p:ext>
                  </p:extLst>
                </p:nvPr>
              </p:nvGraphicFramePr>
              <p:xfrm>
                <a:off x="21331686" y="22261961"/>
                <a:ext cx="9151513" cy="3822798"/>
              </p:xfrm>
              <a:graphic>
                <a:graphicData uri="http://schemas.openxmlformats.org/drawingml/2006/chart">
                  <c:chart xmlns:c="http://schemas.openxmlformats.org/drawingml/2006/chart" xmlns:r="http://schemas.openxmlformats.org/officeDocument/2006/relationships" r:id="rId40"/>
                </a:graphicData>
              </a:graphic>
            </p:graphicFrame>
            <p:sp>
              <p:nvSpPr>
                <p:cNvPr id="167" name="TextBox 166"/>
                <p:cNvSpPr txBox="1"/>
                <p:nvPr/>
              </p:nvSpPr>
              <p:spPr>
                <a:xfrm>
                  <a:off x="29157914" y="25627324"/>
                  <a:ext cx="457734" cy="707886"/>
                </a:xfrm>
                <a:prstGeom prst="rect">
                  <a:avLst/>
                </a:prstGeom>
                <a:noFill/>
              </p:spPr>
              <p:txBody>
                <a:bodyPr wrap="square" rtlCol="0">
                  <a:spAutoFit/>
                </a:bodyPr>
                <a:lstStyle/>
                <a:p>
                  <a:r>
                    <a:rPr lang="en-US" sz="4000" dirty="0" smtClean="0">
                      <a:latin typeface="Arial" panose="020B0604020202020204" pitchFamily="34" charset="0"/>
                      <a:cs typeface="Arial" panose="020B0604020202020204" pitchFamily="34" charset="0"/>
                    </a:rPr>
                    <a:t>*</a:t>
                  </a:r>
                  <a:endParaRPr lang="en-US" sz="4000" dirty="0">
                    <a:latin typeface="Arial" panose="020B0604020202020204" pitchFamily="34" charset="0"/>
                    <a:cs typeface="Arial" panose="020B0604020202020204" pitchFamily="34" charset="0"/>
                  </a:endParaRPr>
                </a:p>
              </p:txBody>
            </p:sp>
            <p:sp>
              <p:nvSpPr>
                <p:cNvPr id="171" name="TextBox 170"/>
                <p:cNvSpPr txBox="1"/>
                <p:nvPr/>
              </p:nvSpPr>
              <p:spPr>
                <a:xfrm>
                  <a:off x="24915614" y="25634339"/>
                  <a:ext cx="457734" cy="707886"/>
                </a:xfrm>
                <a:prstGeom prst="rect">
                  <a:avLst/>
                </a:prstGeom>
                <a:noFill/>
              </p:spPr>
              <p:txBody>
                <a:bodyPr wrap="square" rtlCol="0">
                  <a:spAutoFit/>
                </a:bodyPr>
                <a:lstStyle/>
                <a:p>
                  <a:r>
                    <a:rPr lang="en-US" sz="4000" dirty="0" smtClean="0">
                      <a:latin typeface="Arial" panose="020B0604020202020204" pitchFamily="34" charset="0"/>
                      <a:cs typeface="Arial" panose="020B0604020202020204" pitchFamily="34" charset="0"/>
                    </a:rPr>
                    <a:t>*</a:t>
                  </a:r>
                  <a:endParaRPr lang="en-US" sz="4000" dirty="0">
                    <a:latin typeface="Arial" panose="020B0604020202020204" pitchFamily="34" charset="0"/>
                    <a:cs typeface="Arial" panose="020B0604020202020204" pitchFamily="34" charset="0"/>
                  </a:endParaRPr>
                </a:p>
              </p:txBody>
            </p:sp>
          </p:grpSp>
        </p:grpSp>
        <p:grpSp>
          <p:nvGrpSpPr>
            <p:cNvPr id="231" name="Group 230"/>
            <p:cNvGrpSpPr/>
            <p:nvPr/>
          </p:nvGrpSpPr>
          <p:grpSpPr>
            <a:xfrm>
              <a:off x="13228949" y="21898029"/>
              <a:ext cx="8496971" cy="4449351"/>
              <a:chOff x="22297884" y="22125596"/>
              <a:chExt cx="8496971" cy="4449351"/>
            </a:xfrm>
          </p:grpSpPr>
          <p:graphicFrame>
            <p:nvGraphicFramePr>
              <p:cNvPr id="195" name="Chart 194"/>
              <p:cNvGraphicFramePr>
                <a:graphicFrameLocks/>
              </p:cNvGraphicFramePr>
              <p:nvPr>
                <p:extLst>
                  <p:ext uri="{D42A27DB-BD31-4B8C-83A1-F6EECF244321}">
                    <p14:modId xmlns:p14="http://schemas.microsoft.com/office/powerpoint/2010/main" val="2972630976"/>
                  </p:ext>
                </p:extLst>
              </p:nvPr>
            </p:nvGraphicFramePr>
            <p:xfrm>
              <a:off x="22297884" y="22489528"/>
              <a:ext cx="8496971" cy="3713080"/>
            </p:xfrm>
            <a:graphic>
              <a:graphicData uri="http://schemas.openxmlformats.org/drawingml/2006/chart">
                <c:chart xmlns:c="http://schemas.openxmlformats.org/drawingml/2006/chart" xmlns:r="http://schemas.openxmlformats.org/officeDocument/2006/relationships" r:id="rId41"/>
              </a:graphicData>
            </a:graphic>
          </p:graphicFrame>
          <p:sp>
            <p:nvSpPr>
              <p:cNvPr id="164" name="TextBox 163"/>
              <p:cNvSpPr txBox="1"/>
              <p:nvPr/>
            </p:nvSpPr>
            <p:spPr>
              <a:xfrm>
                <a:off x="22699043" y="22125596"/>
                <a:ext cx="8081631" cy="523220"/>
              </a:xfrm>
              <a:prstGeom prst="rect">
                <a:avLst/>
              </a:prstGeom>
              <a:noFill/>
            </p:spPr>
            <p:txBody>
              <a:bodyPr wrap="square" rtlCol="0">
                <a:spAutoFit/>
              </a:bodyPr>
              <a:lstStyle/>
              <a:p>
                <a:pPr algn="ctr"/>
                <a:r>
                  <a:rPr lang="en-US" sz="2800" b="1" dirty="0" smtClean="0">
                    <a:latin typeface="Arial"/>
                    <a:cs typeface="Arial"/>
                  </a:rPr>
                  <a:t>Outdegree</a:t>
                </a:r>
                <a:endParaRPr lang="en-US" sz="2800" b="1" dirty="0">
                  <a:latin typeface="Arial"/>
                  <a:cs typeface="Arial"/>
                </a:endParaRPr>
              </a:p>
            </p:txBody>
          </p:sp>
          <p:sp>
            <p:nvSpPr>
              <p:cNvPr id="199" name="TextBox 198"/>
              <p:cNvSpPr txBox="1"/>
              <p:nvPr/>
            </p:nvSpPr>
            <p:spPr>
              <a:xfrm>
                <a:off x="25684093" y="25867061"/>
                <a:ext cx="457734" cy="707886"/>
              </a:xfrm>
              <a:prstGeom prst="rect">
                <a:avLst/>
              </a:prstGeom>
              <a:noFill/>
            </p:spPr>
            <p:txBody>
              <a:bodyPr wrap="square" rtlCol="0">
                <a:spAutoFit/>
              </a:bodyPr>
              <a:lstStyle/>
              <a:p>
                <a:r>
                  <a:rPr lang="en-US" sz="4000" dirty="0" smtClean="0">
                    <a:latin typeface="Arial" panose="020B0604020202020204" pitchFamily="34" charset="0"/>
                    <a:cs typeface="Arial" panose="020B0604020202020204" pitchFamily="34" charset="0"/>
                  </a:rPr>
                  <a:t>*</a:t>
                </a:r>
                <a:endParaRPr lang="en-US" sz="4000" dirty="0">
                  <a:latin typeface="Arial" panose="020B0604020202020204" pitchFamily="34" charset="0"/>
                  <a:cs typeface="Arial" panose="020B0604020202020204" pitchFamily="34" charset="0"/>
                </a:endParaRPr>
              </a:p>
            </p:txBody>
          </p:sp>
          <p:sp>
            <p:nvSpPr>
              <p:cNvPr id="200" name="TextBox 199"/>
              <p:cNvSpPr txBox="1"/>
              <p:nvPr/>
            </p:nvSpPr>
            <p:spPr>
              <a:xfrm>
                <a:off x="23772847" y="25824160"/>
                <a:ext cx="457734" cy="707886"/>
              </a:xfrm>
              <a:prstGeom prst="rect">
                <a:avLst/>
              </a:prstGeom>
              <a:noFill/>
            </p:spPr>
            <p:txBody>
              <a:bodyPr wrap="square" rtlCol="0">
                <a:spAutoFit/>
              </a:bodyPr>
              <a:lstStyle/>
              <a:p>
                <a:r>
                  <a:rPr lang="en-US" sz="4000" dirty="0" smtClean="0">
                    <a:latin typeface="Arial" panose="020B0604020202020204" pitchFamily="34" charset="0"/>
                    <a:cs typeface="Arial" panose="020B0604020202020204" pitchFamily="34" charset="0"/>
                  </a:rPr>
                  <a:t>*</a:t>
                </a:r>
                <a:endParaRPr lang="en-US" sz="4000" dirty="0">
                  <a:latin typeface="Arial" panose="020B0604020202020204" pitchFamily="34" charset="0"/>
                  <a:cs typeface="Arial" panose="020B0604020202020204" pitchFamily="34" charset="0"/>
                </a:endParaRPr>
              </a:p>
            </p:txBody>
          </p:sp>
        </p:grpSp>
      </p:grpSp>
      <p:sp>
        <p:nvSpPr>
          <p:cNvPr id="203" name="TextBox 202"/>
          <p:cNvSpPr txBox="1"/>
          <p:nvPr/>
        </p:nvSpPr>
        <p:spPr>
          <a:xfrm>
            <a:off x="13166035" y="25536890"/>
            <a:ext cx="17800136" cy="1415772"/>
          </a:xfrm>
          <a:prstGeom prst="rect">
            <a:avLst/>
          </a:prstGeom>
          <a:noFill/>
        </p:spPr>
        <p:txBody>
          <a:bodyPr wrap="square" rtlCol="0">
            <a:spAutoFit/>
          </a:bodyPr>
          <a:lstStyle/>
          <a:p>
            <a:pPr marL="342900" indent="-342900">
              <a:buFont typeface="Arial"/>
              <a:buChar char="•"/>
            </a:pPr>
            <a:r>
              <a:rPr lang="en-US" sz="2000" b="1" dirty="0" smtClean="0">
                <a:latin typeface="Arial" panose="020B0604020202020204" pitchFamily="34" charset="0"/>
                <a:cs typeface="Arial" panose="020B0604020202020204" pitchFamily="34" charset="0"/>
              </a:rPr>
              <a:t>Outdegree indicates the number of targets regulated by each transcription factor. The high outdegrees of Cin5 and Hmo1 indicate that these genes connect to various other points in the network outside of this motif.</a:t>
            </a:r>
          </a:p>
          <a:p>
            <a:pPr marL="342900" indent="-342900">
              <a:buFont typeface="Arial"/>
              <a:buChar char="•"/>
            </a:pPr>
            <a:endParaRPr lang="en-US" sz="600" b="1" dirty="0" smtClean="0">
              <a:latin typeface="Arial" panose="020B0604020202020204" pitchFamily="34" charset="0"/>
              <a:cs typeface="Arial" panose="020B0604020202020204" pitchFamily="34" charset="0"/>
            </a:endParaRPr>
          </a:p>
          <a:p>
            <a:pPr marL="342900" indent="-342900">
              <a:buFont typeface="Arial"/>
              <a:buChar char="•"/>
            </a:pPr>
            <a:r>
              <a:rPr lang="en-US" sz="2000" b="1" dirty="0" smtClean="0">
                <a:latin typeface="Arial" panose="020B0604020202020204" pitchFamily="34" charset="0"/>
                <a:cs typeface="Arial" panose="020B0604020202020204" pitchFamily="34" charset="0"/>
              </a:rPr>
              <a:t>Eigenvector centrality measures the relative influence of each transcription factor on the overall dynamics of the GRN. The later half of this motif contains the genes Gln3 and Yhp1, which both rank among the highest influencers of their respective GRNs.</a:t>
            </a:r>
            <a:endParaRPr lang="en-US" sz="600" b="1" dirty="0" smtClean="0">
              <a:latin typeface="Arial" panose="020B0604020202020204" pitchFamily="34" charset="0"/>
              <a:cs typeface="Arial" panose="020B0604020202020204" pitchFamily="34" charset="0"/>
            </a:endParaRPr>
          </a:p>
        </p:txBody>
      </p:sp>
      <p:sp>
        <p:nvSpPr>
          <p:cNvPr id="204" name="TextBox 203"/>
          <p:cNvSpPr txBox="1"/>
          <p:nvPr/>
        </p:nvSpPr>
        <p:spPr>
          <a:xfrm>
            <a:off x="24622724" y="28181460"/>
            <a:ext cx="6340381" cy="5293757"/>
          </a:xfrm>
          <a:prstGeom prst="rect">
            <a:avLst/>
          </a:prstGeom>
          <a:noFill/>
        </p:spPr>
        <p:txBody>
          <a:bodyPr wrap="square" rtlCol="0">
            <a:spAutoFit/>
          </a:bodyPr>
          <a:lstStyle/>
          <a:p>
            <a:endParaRPr lang="en-US" sz="2000" b="1" dirty="0" smtClean="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000" b="1" dirty="0" smtClean="0">
                <a:latin typeface="Arial" panose="020B0604020202020204" pitchFamily="34" charset="0"/>
                <a:cs typeface="Arial" panose="020B0604020202020204" pitchFamily="34" charset="0"/>
              </a:rPr>
              <a:t>Multiple regression was conducted with the mean squared error for the expression of each gene as the dependent variable.</a:t>
            </a:r>
          </a:p>
          <a:p>
            <a:endParaRPr lang="en-US" sz="600" b="1" dirty="0" smtClean="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000" b="1" dirty="0" smtClean="0">
                <a:latin typeface="Arial" panose="020B0604020202020204" pitchFamily="34" charset="0"/>
                <a:cs typeface="Arial" panose="020B0604020202020204" pitchFamily="34" charset="0"/>
              </a:rPr>
              <a:t>Predictors included model parameters and graph statistics derived from the GRNs. Stepwise regression was performed via backward elimination.</a:t>
            </a:r>
          </a:p>
          <a:p>
            <a:endParaRPr lang="en-US" sz="600" b="1" dirty="0" smtClean="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000" b="1" dirty="0" smtClean="0">
                <a:latin typeface="Arial" panose="020B0604020202020204" pitchFamily="34" charset="0"/>
                <a:cs typeface="Arial" panose="020B0604020202020204" pitchFamily="34" charset="0"/>
              </a:rPr>
              <a:t>Genes that were highly regulated were well modeled.</a:t>
            </a:r>
          </a:p>
          <a:p>
            <a:endParaRPr lang="en-US" sz="600" b="1" dirty="0" smtClean="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000" b="1" dirty="0" smtClean="0">
                <a:latin typeface="Arial" panose="020B0604020202020204" pitchFamily="34" charset="0"/>
                <a:cs typeface="Arial" panose="020B0604020202020204" pitchFamily="34" charset="0"/>
              </a:rPr>
              <a:t>Transcription factors that remained at low concentrations were well modeled.</a:t>
            </a:r>
          </a:p>
          <a:p>
            <a:endParaRPr lang="en-US" sz="2000" b="1" dirty="0" smtClean="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sz="2000" b="1" dirty="0" smtClean="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sz="2000" b="1" dirty="0" smtClean="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sz="2000" b="1" dirty="0"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7706100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5687</TotalTime>
  <Words>1610</Words>
  <Application>Microsoft Macintosh PowerPoint</Application>
  <PresentationFormat>Custom</PresentationFormat>
  <Paragraphs>287</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Natalie Williams</dc:creator>
  <cp:lastModifiedBy>Brandon Klein</cp:lastModifiedBy>
  <cp:revision>579</cp:revision>
  <dcterms:created xsi:type="dcterms:W3CDTF">2015-02-26T23:10:39Z</dcterms:created>
  <dcterms:modified xsi:type="dcterms:W3CDTF">2017-03-16T05:14:43Z</dcterms:modified>
</cp:coreProperties>
</file>

<file path=docProps/thumbnail.jpeg>
</file>